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8" r:id="rId2"/>
    <p:sldId id="259" r:id="rId3"/>
    <p:sldId id="266" r:id="rId4"/>
    <p:sldId id="267" r:id="rId5"/>
    <p:sldId id="274" r:id="rId6"/>
    <p:sldId id="293" r:id="rId7"/>
    <p:sldId id="263" r:id="rId8"/>
    <p:sldId id="268" r:id="rId9"/>
    <p:sldId id="269" r:id="rId10"/>
    <p:sldId id="270" r:id="rId11"/>
    <p:sldId id="271" r:id="rId12"/>
    <p:sldId id="272" r:id="rId13"/>
    <p:sldId id="273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9" r:id="rId25"/>
    <p:sldId id="290" r:id="rId26"/>
    <p:sldId id="291" r:id="rId27"/>
    <p:sldId id="292" r:id="rId28"/>
  </p:sldIdLst>
  <p:sldSz cx="9144000" cy="6858000" type="screen4x3"/>
  <p:notesSz cx="70104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4D764-802C-4FC6-9206-B7028C6D76E6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90270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73FCA-0115-4C67-A710-F3173B272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"/>
            <a:ext cx="7315200" cy="3600450"/>
          </a:xfrm>
        </p:spPr>
        <p:txBody>
          <a:bodyPr>
            <a:noAutofit/>
          </a:bodyPr>
          <a:lstStyle>
            <a:lvl1pPr>
              <a:defRPr sz="6000">
                <a:latin typeface="TrajanPro-Bol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73152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  <a:latin typeface="Trajan Pr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600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7526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6002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457200"/>
            <a:ext cx="1463040" cy="1463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320881" y="701881"/>
            <a:ext cx="996696" cy="996696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19200" y="1752600"/>
            <a:ext cx="2286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4406900"/>
            <a:ext cx="6970713" cy="1362075"/>
          </a:xfrm>
        </p:spPr>
        <p:txBody>
          <a:bodyPr anchor="t">
            <a:noAutofit/>
          </a:bodyPr>
          <a:lstStyle>
            <a:lvl1pPr algn="l">
              <a:defRPr sz="4800" b="1" cap="all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3999" y="2906713"/>
            <a:ext cx="6970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" name="Rectangle 18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22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22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Rectangle 13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Rectangle 9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Rectangle 8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3050"/>
            <a:ext cx="3276600" cy="1162050"/>
          </a:xfrm>
        </p:spPr>
        <p:txBody>
          <a:bodyPr anchor="b"/>
          <a:lstStyle>
            <a:lvl1pPr algn="l">
              <a:defRPr sz="2000" b="1">
                <a:latin typeface="TrajanPro-Bol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73050"/>
            <a:ext cx="4343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1435100"/>
            <a:ext cx="32766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7620000" cy="838200"/>
          </a:xfrm>
        </p:spPr>
        <p:txBody>
          <a:bodyPr anchor="b">
            <a:noAutofit/>
          </a:bodyPr>
          <a:lstStyle>
            <a:lvl1pPr algn="ctr">
              <a:defRPr sz="3600" b="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838200"/>
            <a:ext cx="7620000" cy="3276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3"/>
          </p:nvPr>
        </p:nvSpPr>
        <p:spPr>
          <a:xfrm>
            <a:off x="1524000" y="4114800"/>
            <a:ext cx="7620000" cy="2743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.org/servicesyste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System Structural Proposals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3352800"/>
            <a:ext cx="7315200" cy="27432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Group Support </a:t>
            </a:r>
          </a:p>
          <a:p>
            <a:r>
              <a:rPr lang="en-US" sz="5400" b="1" dirty="0" smtClean="0"/>
              <a:t>and </a:t>
            </a:r>
          </a:p>
          <a:p>
            <a:r>
              <a:rPr lang="en-US" sz="5400" b="1" dirty="0" smtClean="0"/>
              <a:t>Local Services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Members are often unwilling or apathetic about service</a:t>
            </a:r>
          </a:p>
          <a:p>
            <a:pPr>
              <a:buNone/>
            </a:pPr>
            <a:r>
              <a:rPr lang="en-US" dirty="0" smtClean="0"/>
              <a:t>Key solutions provided by GSU: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The GSU is an informal, discussion-based body open to everyone interested in attending</a:t>
            </a:r>
            <a:endParaRPr lang="en-US" sz="3200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391" y="990600"/>
            <a:ext cx="1881609" cy="1454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Members are not always trained in service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Key solutions provided by GSU: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Offers an opportunity to introduce new members to service and to train them in the basic principles</a:t>
            </a:r>
            <a:endParaRPr lang="en-US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391" y="990600"/>
            <a:ext cx="1881609" cy="1454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819400"/>
            <a:ext cx="7620000" cy="4114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There is often a lack of NA unity and a sense of our common purpose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Key solutions provided by GSU: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The GSU increases unity within local NA communities by bringing groups together and strengthening their ability to carry the message</a:t>
            </a:r>
            <a:endParaRPr lang="en-US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391" y="990600"/>
            <a:ext cx="1881609" cy="1454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GSU Options:</a:t>
            </a:r>
            <a:endParaRPr lang="en-US" dirty="0"/>
          </a:p>
        </p:txBody>
      </p:sp>
      <p:pic>
        <p:nvPicPr>
          <p:cNvPr id="4" name="Content Placeholder 3" descr="Group local slide 10,16,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823089"/>
            <a:ext cx="7467600" cy="40801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Group local slide 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213092"/>
            <a:ext cx="3429000" cy="3901708"/>
          </a:xfrm>
        </p:spPr>
      </p:pic>
      <p:sp>
        <p:nvSpPr>
          <p:cNvPr id="11" name="Content Placeholder 10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GSU is part of the “delegation stream” between the group and the rest of NA</a:t>
            </a:r>
          </a:p>
          <a:p>
            <a:r>
              <a:rPr lang="en-US" dirty="0" smtClean="0"/>
              <a:t>Care must be taken to limit GSU’s “business” and preserve focus on groups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Group local slide 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491865" y="228600"/>
            <a:ext cx="3594735" cy="3886200"/>
          </a:xfrm>
        </p:spPr>
      </p:pic>
      <p:sp>
        <p:nvSpPr>
          <p:cNvPr id="11" name="Content Placeholder 10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GSU is out of the “delegation stream”</a:t>
            </a:r>
          </a:p>
          <a:p>
            <a:r>
              <a:rPr lang="en-US" dirty="0" smtClean="0"/>
              <a:t>Preserves simplicity of GSU meeting</a:t>
            </a:r>
          </a:p>
          <a:p>
            <a:r>
              <a:rPr lang="en-US" dirty="0" smtClean="0"/>
              <a:t>Requires groups to choose LSU delegate</a:t>
            </a:r>
          </a:p>
          <a:p>
            <a:r>
              <a:rPr lang="en-US" dirty="0" smtClean="0"/>
              <a:t>GSU/LSU meetings may be held in alternating months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Purpose-Driven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3276600"/>
            <a:ext cx="7620000" cy="35814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dirty="0" smtClean="0"/>
              <a:t>Each of the proposed service system units is designed to answer a specific need or group of needs, and the responsibilities of each unit should be clearly defined and understood.</a:t>
            </a:r>
            <a:endParaRPr lang="en-US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6983" y="1247775"/>
            <a:ext cx="1876425" cy="187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dirty="0" smtClean="0"/>
              <a:t>The LSU is the “workhorse” of the service system, responsible for the bulk of local services.</a:t>
            </a:r>
          </a:p>
          <a:p>
            <a:pPr marL="0" indent="3175">
              <a:buNone/>
            </a:pPr>
            <a:r>
              <a:rPr lang="en-US" dirty="0" smtClean="0"/>
              <a:t>Wherever possible and practical, the LSU will be bound by recognized geography (e.g. town, county.)</a:t>
            </a:r>
          </a:p>
          <a:p>
            <a:pPr marL="0" indent="3175">
              <a:buNone/>
            </a:pPr>
            <a:r>
              <a:rPr lang="en-US" dirty="0" smtClean="0"/>
              <a:t>The LSU is project- and plan-driven</a:t>
            </a:r>
            <a:endParaRPr lang="en-US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1991" y="685800"/>
            <a:ext cx="2186410" cy="1824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Many members are unwilling to serve on subcommittees, meaning we have too few trusted servants</a:t>
            </a:r>
          </a:p>
          <a:p>
            <a:pPr marL="0" indent="3175">
              <a:buNone/>
            </a:pPr>
            <a:r>
              <a:rPr lang="en-US" dirty="0" smtClean="0"/>
              <a:t>Key solutions provided by LSU: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Project-based service provision is more inviting to some members</a:t>
            </a:r>
            <a:endParaRPr lang="en-US" sz="3200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1992" y="685800"/>
            <a:ext cx="2186408" cy="1824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The atmosphere in some service meetings is off-putting</a:t>
            </a:r>
          </a:p>
          <a:p>
            <a:pPr>
              <a:buNone/>
            </a:pPr>
            <a:r>
              <a:rPr lang="en-US" dirty="0" smtClean="0"/>
              <a:t>Key solutions provided by LSU: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Wherever possible, consensus-based decision making is used rather than motions</a:t>
            </a:r>
            <a:endParaRPr lang="en-US" sz="3200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1991" y="685800"/>
            <a:ext cx="2186410" cy="1824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We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2578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dirty="0" smtClean="0"/>
              <a:t>We have experienced a number of challenges in service at local levels: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Ineffective communication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Insufficient resources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Frustrated trusted servants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Poor atmosphere of recovery in service meetings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Complex service decisions are often made by inexperienced trusted servants</a:t>
            </a:r>
          </a:p>
          <a:p>
            <a:pPr>
              <a:buNone/>
            </a:pPr>
            <a:r>
              <a:rPr lang="en-US" dirty="0" smtClean="0"/>
              <a:t>Key solutions provided by LSU: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“NA business,” separated from group concerns, is more likely to be handled by experienced trusted servants who have already received mentorship </a:t>
            </a:r>
            <a:r>
              <a:rPr lang="en-US" sz="3200" i="1" smtClean="0"/>
              <a:t>at </a:t>
            </a:r>
            <a:r>
              <a:rPr lang="en-US" sz="3200" i="1" smtClean="0"/>
              <a:t>the GSU</a:t>
            </a:r>
            <a:endParaRPr lang="en-US" sz="3200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1992" y="685800"/>
            <a:ext cx="2186408" cy="1824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0"/>
            <a:ext cx="7620000" cy="1066800"/>
          </a:xfrm>
        </p:spPr>
        <p:txBody>
          <a:bodyPr/>
          <a:lstStyle/>
          <a:p>
            <a:r>
              <a:rPr lang="en-US" sz="2800" dirty="0" smtClean="0"/>
              <a:t>Connecting Groups and the Service System – Potential Challenges</a:t>
            </a:r>
            <a:endParaRPr lang="en-US" sz="2800" dirty="0"/>
          </a:p>
        </p:txBody>
      </p:sp>
      <p:pic>
        <p:nvPicPr>
          <p:cNvPr id="12" name="Picture Placeholder 11" descr="Group local slide 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1102398"/>
            <a:ext cx="3352800" cy="3815002"/>
          </a:xfrm>
        </p:spPr>
      </p:pic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1524000" y="4800600"/>
            <a:ext cx="7620000" cy="2209800"/>
          </a:xfrm>
        </p:spPr>
        <p:txBody>
          <a:bodyPr/>
          <a:lstStyle/>
          <a:p>
            <a:pPr marL="0" indent="3175">
              <a:buNone/>
            </a:pPr>
            <a:r>
              <a:rPr lang="en-US" dirty="0" smtClean="0"/>
              <a:t>The linear option may create the impression of increased distance between groups and </a:t>
            </a:r>
            <a:r>
              <a:rPr lang="en-US" smtClean="0"/>
              <a:t>decision-making processes </a:t>
            </a:r>
            <a:r>
              <a:rPr lang="en-US" dirty="0" smtClean="0"/>
              <a:t>at LSU, because the  GSU is between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Group local slide 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638548" y="1066800"/>
            <a:ext cx="3524252" cy="3810000"/>
          </a:xfrm>
        </p:spPr>
      </p:pic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1524000" y="4800600"/>
            <a:ext cx="7620000" cy="2743200"/>
          </a:xfrm>
        </p:spPr>
        <p:txBody>
          <a:bodyPr/>
          <a:lstStyle/>
          <a:p>
            <a:pPr marL="0" indent="3175">
              <a:buNone/>
            </a:pPr>
            <a:r>
              <a:rPr lang="en-US" dirty="0" smtClean="0"/>
              <a:t>The two-track option could mean that a group needs to find an additional trusted servant, which may be difficult with resources already stretched.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524000" y="-762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jan Pro" pitchFamily="18" charset="0"/>
                <a:ea typeface="+mj-ea"/>
                <a:cs typeface="+mj-cs"/>
              </a:rPr>
              <a:t>Connecting Groups and the Service System – Potential Challenges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ajan Pro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1524000" y="1295400"/>
            <a:ext cx="7620000" cy="5181600"/>
          </a:xfrm>
        </p:spPr>
        <p:txBody>
          <a:bodyPr>
            <a:normAutofit/>
          </a:bodyPr>
          <a:lstStyle/>
          <a:p>
            <a:pPr marL="0" indent="3175"/>
            <a:r>
              <a:rPr lang="en-US" sz="2800" i="1" dirty="0" smtClean="0"/>
              <a:t> More effective use of information technology to distribute information and discuss ideas</a:t>
            </a:r>
          </a:p>
          <a:p>
            <a:pPr marL="0" indent="3175"/>
            <a:r>
              <a:rPr lang="en-US" sz="2800" i="1" dirty="0" smtClean="0"/>
              <a:t> LSUs could hold quarterly or twice yearly meetings specifically to present updates and to evaluate success of projects. Groups could choose to attend only these meetings</a:t>
            </a:r>
          </a:p>
          <a:p>
            <a:pPr marL="0" indent="3175"/>
            <a:r>
              <a:rPr lang="en-US" sz="2800" i="1" dirty="0" smtClean="0"/>
              <a:t> An annual planning assembly could allow groups to oversee the approval of projects and some sort of evaluation of services</a:t>
            </a:r>
          </a:p>
          <a:p>
            <a:pPr marL="0" indent="3175">
              <a:buNone/>
            </a:pPr>
            <a:r>
              <a:rPr lang="en-US" sz="2800" dirty="0" smtClean="0"/>
              <a:t>But, it may be a challenge for groups to make informed decisions if meeting only once a year.</a:t>
            </a:r>
          </a:p>
          <a:p>
            <a:pPr marL="0" indent="3175">
              <a:buNone/>
            </a:pPr>
            <a:endParaRPr lang="en-US" sz="2800" i="1" dirty="0" smtClean="0"/>
          </a:p>
          <a:p>
            <a:pPr marL="0" indent="3175"/>
            <a:endParaRPr lang="en-US" i="1" dirty="0" smtClean="0"/>
          </a:p>
          <a:p>
            <a:pPr marL="0" indent="3175"/>
            <a:endParaRPr lang="en-US" i="1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524000" y="76200"/>
            <a:ext cx="7620000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jan Pro" pitchFamily="18" charset="0"/>
                <a:ea typeface="+mj-ea"/>
                <a:cs typeface="+mj-cs"/>
              </a:rPr>
              <a:t>Connecting Groups and the Service System – Potential Solutions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ajan Pro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Discussion Questions</a:t>
            </a:r>
            <a:br>
              <a:rPr lang="en-US" sz="4400" dirty="0" smtClean="0"/>
            </a:br>
            <a:r>
              <a:rPr lang="en-US" sz="4400" dirty="0" smtClean="0"/>
              <a:t>Group Support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74837"/>
            <a:ext cx="7620000" cy="4373563"/>
          </a:xfrm>
        </p:spPr>
        <p:txBody>
          <a:bodyPr>
            <a:normAutofit lnSpcReduction="10000"/>
          </a:bodyPr>
          <a:lstStyle/>
          <a:p>
            <a:pPr marL="0" indent="3175">
              <a:buNone/>
            </a:pPr>
            <a:r>
              <a:rPr lang="en-US" dirty="0" smtClean="0"/>
              <a:t>Picture applying these models in your community: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How would these proposals help you to maintain what is positive in our current system concerning group support, or improve support to your groups?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What, if any, challenges might these proposals create in providing group support?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Discussion Questions</a:t>
            </a:r>
            <a:br>
              <a:rPr lang="en-US" sz="4400" dirty="0" smtClean="0"/>
            </a:br>
            <a:r>
              <a:rPr lang="en-US" sz="4400" dirty="0" smtClean="0"/>
              <a:t>Local Services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8800"/>
            <a:ext cx="7620000" cy="4144963"/>
          </a:xfrm>
        </p:spPr>
        <p:txBody>
          <a:bodyPr>
            <a:noAutofit/>
          </a:bodyPr>
          <a:lstStyle/>
          <a:p>
            <a:pPr marL="0" indent="3175">
              <a:buNone/>
            </a:pPr>
            <a:r>
              <a:rPr lang="en-US" dirty="0" smtClean="0"/>
              <a:t>Picture applying these models in your community: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How would these proposals help you to maintain what is positive in our current system concerning local services, or improve effective local service delivery? 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What, if any, challenges might these proposals create in effective local service delivery?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620000" cy="838200"/>
          </a:xfrm>
        </p:spPr>
        <p:txBody>
          <a:bodyPr/>
          <a:lstStyle/>
          <a:p>
            <a:r>
              <a:rPr lang="en-US" sz="5400" dirty="0" smtClean="0"/>
              <a:t>Straw Poll</a:t>
            </a:r>
            <a:endParaRPr lang="en-US" sz="5400" dirty="0"/>
          </a:p>
        </p:txBody>
      </p:sp>
      <p:pic>
        <p:nvPicPr>
          <p:cNvPr id="12" name="Picture Placeholder 11" descr="Group local slide 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106818"/>
            <a:ext cx="7467600" cy="3998582"/>
          </a:xfrm>
        </p:spPr>
      </p:pic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1524000" y="5410200"/>
            <a:ext cx="7620000" cy="1143000"/>
          </a:xfrm>
        </p:spPr>
        <p:txBody>
          <a:bodyPr>
            <a:normAutofit lnSpcReduction="10000"/>
          </a:bodyPr>
          <a:lstStyle/>
          <a:p>
            <a:pPr marL="0" indent="3175" algn="ctr">
              <a:buNone/>
            </a:pPr>
            <a:r>
              <a:rPr lang="en-US" i="1" dirty="0" smtClean="0"/>
              <a:t>Do you think one of the two options, </a:t>
            </a:r>
          </a:p>
          <a:p>
            <a:pPr marL="0" indent="3175" algn="ctr">
              <a:buNone/>
            </a:pPr>
            <a:r>
              <a:rPr lang="en-US" i="1" dirty="0" smtClean="0"/>
              <a:t>linear or two-track, is preferable?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133599"/>
            <a:ext cx="6934200" cy="28956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stay involved, visit the project page at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http://www.na.org/servicesystem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 marL="568325" lvl="4" indent="346075" defTabSz="284163"/>
            <a:r>
              <a:rPr lang="en-US" sz="2800" dirty="0" smtClean="0"/>
              <a:t>Submit your input by 31 Dec. 2010</a:t>
            </a:r>
          </a:p>
          <a:p>
            <a:pPr marL="568325" lvl="4" indent="346075" defTabSz="284163"/>
            <a:r>
              <a:rPr lang="en-US" sz="2800" dirty="0" smtClean="0"/>
              <a:t>Get project updates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175">
              <a:buNone/>
            </a:pPr>
            <a:r>
              <a:rPr lang="en-US" dirty="0" smtClean="0"/>
              <a:t>The Service System Project aims to address challenges by: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Increasing the amount of services we can provide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Making service a more rewarding process.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Increasing unity throughout NA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Improving our reputation as a viable program of recovery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Focused Local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Our current ASCs are tasked with group support </a:t>
            </a:r>
            <a:r>
              <a:rPr lang="en-US" u="sng" dirty="0" smtClean="0"/>
              <a:t>and</a:t>
            </a:r>
            <a:r>
              <a:rPr lang="en-US" dirty="0" smtClean="0"/>
              <a:t> local service delivery.</a:t>
            </a:r>
          </a:p>
          <a:p>
            <a:pPr marL="0" indent="3175">
              <a:buNone/>
            </a:pPr>
            <a:r>
              <a:rPr lang="en-US" dirty="0" smtClean="0"/>
              <a:t>In these proposals, local efforts would be divided:</a:t>
            </a:r>
          </a:p>
          <a:p>
            <a:pPr marL="457200" lvl="1" indent="-290513">
              <a:buFont typeface="Arial" pitchFamily="34" charset="0"/>
              <a:buChar char="•"/>
            </a:pPr>
            <a:r>
              <a:rPr lang="en-US" sz="3200" dirty="0" smtClean="0"/>
              <a:t>Group Support Unit (GSU): devoted entirely to providing support to local groups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Local Service Unit (LSU): devoted entirely to providing local services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oup local slide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2505" y="258764"/>
            <a:ext cx="5822990" cy="62944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oup local slide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371600"/>
            <a:ext cx="7467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Group-Focused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3276600"/>
            <a:ext cx="7620000" cy="21336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dirty="0" smtClean="0"/>
              <a:t>The group support unit (GSU) in each model focuses on aiding the groups in their efforts to carry the message.</a:t>
            </a:r>
            <a:endParaRPr lang="en-US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391" y="1247775"/>
            <a:ext cx="1881609" cy="187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895600"/>
            <a:ext cx="7620000" cy="4114800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en-US" dirty="0" smtClean="0"/>
              <a:t>The group support unit (GSU) is intended to help groups better carry the message within their meetings by separating out the group support function from the “business” of NA</a:t>
            </a:r>
            <a:endParaRPr lang="en-US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391" y="990600"/>
            <a:ext cx="1881609" cy="1454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743200"/>
            <a:ext cx="76200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Key challenges in our current structure: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Groups do not always receive help to deal with specific issues like drug court attendees in meetings</a:t>
            </a:r>
          </a:p>
          <a:p>
            <a:pPr>
              <a:buNone/>
            </a:pPr>
            <a:r>
              <a:rPr lang="en-US" dirty="0" smtClean="0"/>
              <a:t>Key solutions provided by GSU: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i="1" dirty="0" smtClean="0"/>
              <a:t>Group support is its main focus</a:t>
            </a:r>
            <a:endParaRPr lang="en-US" sz="3200" i="1" dirty="0"/>
          </a:p>
        </p:txBody>
      </p:sp>
      <p:pic>
        <p:nvPicPr>
          <p:cNvPr id="6" name="Picture 5" descr="Group local slide 7 Group-focused 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391" y="990600"/>
            <a:ext cx="1881609" cy="1454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899</Words>
  <Application>Microsoft Office PowerPoint</Application>
  <PresentationFormat>On-screen Show (4:3)</PresentationFormat>
  <Paragraphs>89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Service System Structural Proposals</vt:lpstr>
      <vt:lpstr>Challenges We Face</vt:lpstr>
      <vt:lpstr>Desired Outcomes</vt:lpstr>
      <vt:lpstr>Focused Local Units</vt:lpstr>
      <vt:lpstr>Slide 5</vt:lpstr>
      <vt:lpstr>Slide 6</vt:lpstr>
      <vt:lpstr>Group-Focused</vt:lpstr>
      <vt:lpstr>Slide 8</vt:lpstr>
      <vt:lpstr>Slide 9</vt:lpstr>
      <vt:lpstr>Slide 10</vt:lpstr>
      <vt:lpstr>Slide 11</vt:lpstr>
      <vt:lpstr>Slide 12</vt:lpstr>
      <vt:lpstr>GSU Options:</vt:lpstr>
      <vt:lpstr>Slide 14</vt:lpstr>
      <vt:lpstr>Slide 15</vt:lpstr>
      <vt:lpstr>Purpose-Driven</vt:lpstr>
      <vt:lpstr>Slide 17</vt:lpstr>
      <vt:lpstr>Slide 18</vt:lpstr>
      <vt:lpstr>Slide 19</vt:lpstr>
      <vt:lpstr>Slide 20</vt:lpstr>
      <vt:lpstr>Connecting Groups and the Service System – Potential Challenges</vt:lpstr>
      <vt:lpstr>Slide 22</vt:lpstr>
      <vt:lpstr>Slide 23</vt:lpstr>
      <vt:lpstr>Discussion Questions Group Support</vt:lpstr>
      <vt:lpstr>Discussion Questions Local Services</vt:lpstr>
      <vt:lpstr>Straw Poll</vt:lpstr>
      <vt:lpstr>Call to Action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Corning</dc:creator>
  <cp:lastModifiedBy>nick</cp:lastModifiedBy>
  <cp:revision>143</cp:revision>
  <dcterms:created xsi:type="dcterms:W3CDTF">2010-07-26T19:32:04Z</dcterms:created>
  <dcterms:modified xsi:type="dcterms:W3CDTF">2010-08-23T19:11:49Z</dcterms:modified>
</cp:coreProperties>
</file>