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8" r:id="rId2"/>
    <p:sldId id="266" r:id="rId3"/>
    <p:sldId id="260" r:id="rId4"/>
    <p:sldId id="259" r:id="rId5"/>
    <p:sldId id="261" r:id="rId6"/>
    <p:sldId id="267" r:id="rId7"/>
    <p:sldId id="268" r:id="rId8"/>
    <p:sldId id="269" r:id="rId9"/>
    <p:sldId id="262" r:id="rId10"/>
    <p:sldId id="276" r:id="rId11"/>
    <p:sldId id="277" r:id="rId12"/>
    <p:sldId id="264" r:id="rId13"/>
    <p:sldId id="278" r:id="rId14"/>
    <p:sldId id="279" r:id="rId15"/>
    <p:sldId id="272" r:id="rId16"/>
    <p:sldId id="273" r:id="rId17"/>
    <p:sldId id="274" r:id="rId18"/>
    <p:sldId id="275" r:id="rId19"/>
  </p:sldIdLst>
  <p:sldSz cx="9144000" cy="6858000" type="screen4x3"/>
  <p:notesSz cx="70104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E188B-BA23-46D6-A87A-B2D61F9BF1A1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02700"/>
            <a:ext cx="303847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902700"/>
            <a:ext cx="303847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B9E33A-32C8-4453-BE85-330AAC733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"/>
            <a:ext cx="7315200" cy="3600450"/>
          </a:xfrm>
        </p:spPr>
        <p:txBody>
          <a:bodyPr>
            <a:noAutofit/>
          </a:bodyPr>
          <a:lstStyle>
            <a:lvl1pPr>
              <a:defRPr sz="6000">
                <a:latin typeface="TrajanPro-Bold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73152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4800">
                <a:solidFill>
                  <a:schemeClr val="tx1">
                    <a:tint val="75000"/>
                  </a:schemeClr>
                </a:solidFill>
                <a:latin typeface="Trajan Pro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600200" cy="6858000"/>
          </a:xfrm>
          <a:prstGeom prst="rect">
            <a:avLst/>
          </a:prstGeom>
          <a:solidFill>
            <a:srgbClr val="9D14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 rot="5400000">
            <a:off x="-1752600" y="3429000"/>
            <a:ext cx="6858000" cy="0"/>
          </a:xfrm>
          <a:prstGeom prst="line">
            <a:avLst/>
          </a:prstGeom>
          <a:ln w="1905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rot="5400000">
            <a:off x="-1600200" y="3429000"/>
            <a:ext cx="6858000" cy="0"/>
          </a:xfrm>
          <a:prstGeom prst="line">
            <a:avLst/>
          </a:prstGeom>
          <a:ln w="3810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 userDrawn="1"/>
        </p:nvSpPr>
        <p:spPr>
          <a:xfrm>
            <a:off x="91440" y="457200"/>
            <a:ext cx="1463040" cy="146304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2" name="Rectangle 11"/>
          <p:cNvSpPr/>
          <p:nvPr userDrawn="1"/>
        </p:nvSpPr>
        <p:spPr>
          <a:xfrm rot="2700000">
            <a:off x="320881" y="701881"/>
            <a:ext cx="996696" cy="996696"/>
          </a:xfrm>
          <a:prstGeom prst="rect">
            <a:avLst/>
          </a:prstGeom>
          <a:noFill/>
          <a:ln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19200" y="1752600"/>
            <a:ext cx="228600" cy="228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  <a:sym typeface="Symbol"/>
              </a:rPr>
              <a:t>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620000" cy="1143000"/>
          </a:xfrm>
        </p:spPr>
        <p:txBody>
          <a:bodyPr>
            <a:noAutofit/>
          </a:bodyPr>
          <a:lstStyle>
            <a:lvl1pPr>
              <a:defRPr sz="4800">
                <a:latin typeface="Trajan Pro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6200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rgbClr val="9D14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 rot="5400000">
            <a:off x="-2057400" y="3429000"/>
            <a:ext cx="6858000" cy="0"/>
          </a:xfrm>
          <a:prstGeom prst="line">
            <a:avLst/>
          </a:prstGeom>
          <a:ln w="1905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rot="5400000">
            <a:off x="-1905000" y="3429000"/>
            <a:ext cx="6858000" cy="0"/>
          </a:xfrm>
          <a:prstGeom prst="line">
            <a:avLst/>
          </a:prstGeom>
          <a:ln w="3810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 userDrawn="1"/>
        </p:nvSpPr>
        <p:spPr>
          <a:xfrm>
            <a:off x="91440" y="5334000"/>
            <a:ext cx="1051560" cy="102412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2" name="Rectangle 11"/>
          <p:cNvSpPr/>
          <p:nvPr userDrawn="1"/>
        </p:nvSpPr>
        <p:spPr>
          <a:xfrm rot="2700000">
            <a:off x="265695" y="5495933"/>
            <a:ext cx="697687" cy="716375"/>
          </a:xfrm>
          <a:prstGeom prst="rect">
            <a:avLst/>
          </a:prstGeom>
          <a:noFill/>
          <a:ln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902018" y="6240780"/>
            <a:ext cx="164306" cy="160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  <a:sym typeface="Symbol"/>
              </a:rPr>
              <a:t>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800">
                <a:latin typeface="Trajan Pro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800">
                <a:latin typeface="Trajan Pro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800">
                <a:latin typeface="Trajan Pro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a.org/servicesyste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Service System Structural Proposals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828800" y="3200400"/>
            <a:ext cx="7315200" cy="3124200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chemeClr val="bg1">
                    <a:lumMod val="50000"/>
                  </a:schemeClr>
                </a:solidFill>
              </a:rPr>
              <a:t>Options for </a:t>
            </a:r>
            <a:r>
              <a:rPr lang="en-US" sz="5400" b="1" dirty="0" smtClean="0">
                <a:solidFill>
                  <a:schemeClr val="bg1">
                    <a:lumMod val="50000"/>
                  </a:schemeClr>
                </a:solidFill>
              </a:rPr>
              <a:t>World Service Conference </a:t>
            </a:r>
            <a:r>
              <a:rPr lang="en-US" sz="5400" b="1" dirty="0" smtClean="0">
                <a:solidFill>
                  <a:schemeClr val="bg1">
                    <a:lumMod val="50000"/>
                  </a:schemeClr>
                </a:solidFill>
              </a:rPr>
              <a:t>Seating</a:t>
            </a:r>
            <a:endParaRPr lang="en-US" sz="54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State/National Seating Option</a:t>
            </a:r>
            <a:endParaRPr lang="en-US" dirty="0"/>
          </a:p>
        </p:txBody>
      </p:sp>
      <p:pic>
        <p:nvPicPr>
          <p:cNvPr id="2050" name="Picture 2" descr="Q:\WB\Workplans\08-10\Service System\Workshops\powerpoints\Diagrams for PowerPoints\WSC seating\Seating slide 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00200" y="1874837"/>
            <a:ext cx="4780498" cy="452596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477000" y="1759327"/>
            <a:ext cx="2514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Delegates are selected </a:t>
            </a:r>
          </a:p>
          <a:p>
            <a:r>
              <a:rPr lang="en-US" sz="3200" dirty="0" smtClean="0"/>
              <a:t>from the state/national service bodies to participate in the WSC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State/National Seating Option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67200" y="1600201"/>
            <a:ext cx="4648200" cy="50292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Slows growth of WSC</a:t>
            </a:r>
          </a:p>
          <a:p>
            <a:pPr lvl="0"/>
            <a:r>
              <a:rPr lang="en-US" dirty="0" smtClean="0"/>
              <a:t>No change for some, big change for others</a:t>
            </a:r>
          </a:p>
          <a:p>
            <a:pPr lvl="0"/>
            <a:r>
              <a:rPr lang="en-US" dirty="0" smtClean="0"/>
              <a:t>Establishes clear objective requirement for seating</a:t>
            </a:r>
          </a:p>
          <a:p>
            <a:pPr lvl="0"/>
            <a:r>
              <a:rPr lang="en-US" dirty="0" smtClean="0"/>
              <a:t>Encourages reunification and therefore provision of statewide services</a:t>
            </a:r>
          </a:p>
          <a:p>
            <a:endParaRPr lang="en-US" dirty="0"/>
          </a:p>
        </p:txBody>
      </p:sp>
      <p:pic>
        <p:nvPicPr>
          <p:cNvPr id="1026" name="Picture 2" descr="Q:\WB\Workplans\08-10\Service System\Workshops\powerpoints\Diagrams for PowerPoints\IB state national\IB state national slide 15 &amp;17 SNP shape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770882" y="1681650"/>
            <a:ext cx="2343918" cy="5023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76200"/>
            <a:ext cx="7620000" cy="1630362"/>
          </a:xfrm>
        </p:spPr>
        <p:txBody>
          <a:bodyPr/>
          <a:lstStyle/>
          <a:p>
            <a:r>
              <a:rPr lang="en-US" dirty="0" smtClean="0"/>
              <a:t>Zonal Seating Option</a:t>
            </a:r>
            <a:endParaRPr lang="en-US" dirty="0"/>
          </a:p>
        </p:txBody>
      </p:sp>
      <p:pic>
        <p:nvPicPr>
          <p:cNvPr id="3074" name="Picture 2" descr="Q:\WB\Workplans\08-10\Service System\Workshops\powerpoints\Diagrams for PowerPoints\WSC seating\Seating slide 7 &amp; 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00201" y="1919835"/>
            <a:ext cx="4800597" cy="454499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477000" y="1759327"/>
            <a:ext cx="2514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Delegates are selected </a:t>
            </a:r>
          </a:p>
          <a:p>
            <a:r>
              <a:rPr lang="en-US" sz="3200" dirty="0" smtClean="0"/>
              <a:t>from the zonal service bodies to participate in the WSC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Zonal </a:t>
            </a:r>
            <a:r>
              <a:rPr lang="en-US" dirty="0" smtClean="0"/>
              <a:t>Seating Option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67200" y="1600201"/>
            <a:ext cx="4648200" cy="50292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Could significantly reduce the size of the WSC depending on the number of seats allocated to each zone</a:t>
            </a:r>
          </a:p>
          <a:p>
            <a:pPr lvl="0"/>
            <a:r>
              <a:rPr lang="en-US" dirty="0" smtClean="0"/>
              <a:t>Zonal boundaries determined by WSC</a:t>
            </a:r>
          </a:p>
          <a:p>
            <a:pPr lvl="0"/>
            <a:r>
              <a:rPr lang="en-US" dirty="0" smtClean="0"/>
              <a:t>No alternates at WSC</a:t>
            </a:r>
            <a:endParaRPr lang="en-US" dirty="0"/>
          </a:p>
        </p:txBody>
      </p:sp>
      <p:pic>
        <p:nvPicPr>
          <p:cNvPr id="1026" name="Picture 2" descr="Q:\WB\Workplans\08-10\Service System\Workshops\powerpoints\Diagrams for PowerPoints\IB state national\IB state national slide 15 &amp;17 SNP shape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770882" y="1681653"/>
            <a:ext cx="2343917" cy="5023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Zonal </a:t>
            </a:r>
            <a:r>
              <a:rPr lang="en-US" dirty="0" smtClean="0"/>
              <a:t>Seating Option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67200" y="1600201"/>
            <a:ext cx="46482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Changes the current role of zones</a:t>
            </a:r>
          </a:p>
          <a:p>
            <a:pPr lvl="0"/>
            <a:r>
              <a:rPr lang="en-US" dirty="0" smtClean="0"/>
              <a:t>Method of selecting delegates as yet undetermined</a:t>
            </a:r>
          </a:p>
          <a:p>
            <a:pPr lvl="0"/>
            <a:r>
              <a:rPr lang="en-US" dirty="0" smtClean="0"/>
              <a:t>Possible unforeseen circumstances such as decentralization of services</a:t>
            </a:r>
          </a:p>
          <a:p>
            <a:endParaRPr lang="en-US" dirty="0"/>
          </a:p>
        </p:txBody>
      </p:sp>
      <p:pic>
        <p:nvPicPr>
          <p:cNvPr id="1026" name="Picture 2" descr="Q:\WB\Workplans\08-10\Service System\Workshops\powerpoints\Diagrams for PowerPoints\IB state national\IB state national slide 15 &amp;17 SNP shape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770882" y="1681653"/>
            <a:ext cx="2343917" cy="5023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Discussion Questions</a:t>
            </a:r>
            <a:br>
              <a:rPr lang="en-US" sz="4400" dirty="0" smtClean="0"/>
            </a:br>
            <a:r>
              <a:rPr lang="en-US" sz="4400" dirty="0" smtClean="0"/>
              <a:t>State/National Seating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981200"/>
            <a:ext cx="7620000" cy="4144963"/>
          </a:xfrm>
        </p:spPr>
        <p:txBody>
          <a:bodyPr>
            <a:normAutofit fontScale="92500" lnSpcReduction="20000"/>
          </a:bodyPr>
          <a:lstStyle/>
          <a:p>
            <a:pPr marL="234950" indent="-231775">
              <a:buNone/>
            </a:pPr>
            <a:r>
              <a:rPr lang="en-US" dirty="0" smtClean="0"/>
              <a:t>Picture applying this model at what is now the regional and zonal level:</a:t>
            </a:r>
          </a:p>
          <a:p>
            <a:pPr marL="234950" indent="-231775"/>
            <a:r>
              <a:rPr lang="en-US" i="1" dirty="0" smtClean="0"/>
              <a:t>What </a:t>
            </a:r>
            <a:r>
              <a:rPr lang="en-US" i="1" dirty="0" smtClean="0"/>
              <a:t>excites or concerns you about the effect these changes would have on the functioning of state-, province-, or national-level service in your community?</a:t>
            </a:r>
          </a:p>
          <a:p>
            <a:pPr marL="234950" indent="-231775"/>
            <a:r>
              <a:rPr lang="en-US" i="1" dirty="0" smtClean="0"/>
              <a:t>In what ways do you see this model providing a more effective voice or pipeline of communication between your community and world services?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Discussion Questions</a:t>
            </a:r>
            <a:br>
              <a:rPr lang="en-US" sz="4400" dirty="0" smtClean="0"/>
            </a:br>
            <a:r>
              <a:rPr lang="en-US" sz="4400" dirty="0" smtClean="0"/>
              <a:t>Zonal Seating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620000" cy="5257800"/>
          </a:xfrm>
        </p:spPr>
        <p:txBody>
          <a:bodyPr>
            <a:normAutofit fontScale="92500" lnSpcReduction="20000"/>
          </a:bodyPr>
          <a:lstStyle/>
          <a:p>
            <a:pPr marL="0" indent="3175">
              <a:buNone/>
            </a:pPr>
            <a:r>
              <a:rPr lang="en-US" dirty="0" smtClean="0"/>
              <a:t>Picture applying this model at what is now the regional and zonal level: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i="1" dirty="0" smtClean="0"/>
              <a:t>How would these proposals help you to maintain what is positive in our current system about zones, or improve the functioning of your zone?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i="1" dirty="0" smtClean="0"/>
              <a:t>What excites you or concerns you about the effect these changes would have on the functioning of your zone?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i="1" dirty="0" smtClean="0"/>
              <a:t>In what ways do you see these models providing a more effective voice or pipeline of communication between your community and world services?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76200"/>
            <a:ext cx="7620000" cy="1143000"/>
          </a:xfrm>
        </p:spPr>
        <p:txBody>
          <a:bodyPr/>
          <a:lstStyle/>
          <a:p>
            <a:r>
              <a:rPr lang="en-US" sz="5400" dirty="0" smtClean="0"/>
              <a:t>Straw Poll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5334000"/>
            <a:ext cx="7620000" cy="1219200"/>
          </a:xfrm>
        </p:spPr>
        <p:txBody>
          <a:bodyPr>
            <a:normAutofit/>
          </a:bodyPr>
          <a:lstStyle/>
          <a:p>
            <a:pPr marL="0" indent="3175">
              <a:buNone/>
            </a:pPr>
            <a:r>
              <a:rPr lang="en-US" i="1" dirty="0" smtClean="0"/>
              <a:t>Do you think one of these two options, zonal or state/national seating, is preferable?</a:t>
            </a:r>
            <a:endParaRPr lang="en-US" i="1" dirty="0"/>
          </a:p>
        </p:txBody>
      </p:sp>
      <p:pic>
        <p:nvPicPr>
          <p:cNvPr id="4" name="Picture 3" descr="Seating slide 7 &amp; 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0904" y="1066801"/>
            <a:ext cx="4520038" cy="42793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 to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2133599"/>
            <a:ext cx="6934200" cy="289560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To stay involved, visit the project page at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http://www.na.org/servicesystem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 smtClean="0"/>
          </a:p>
          <a:p>
            <a:pPr marL="568325" lvl="4" indent="346075" defTabSz="284163"/>
            <a:r>
              <a:rPr lang="en-US" sz="2800" dirty="0" smtClean="0"/>
              <a:t>Submit your input by 31 Dec. 2010</a:t>
            </a:r>
          </a:p>
          <a:p>
            <a:pPr marL="568325" lvl="4" indent="346075" defTabSz="284163"/>
            <a:r>
              <a:rPr lang="en-US" sz="2800" dirty="0" smtClean="0"/>
              <a:t>Get project updates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We 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Belief that “you’re a region when you say you are” </a:t>
            </a:r>
          </a:p>
          <a:p>
            <a:r>
              <a:rPr lang="en-US" dirty="0" smtClean="0"/>
              <a:t>Unrestrained growth of the WSC </a:t>
            </a:r>
          </a:p>
          <a:p>
            <a:r>
              <a:rPr lang="en-US" dirty="0" smtClean="0"/>
              <a:t>Financial limitations </a:t>
            </a:r>
          </a:p>
          <a:p>
            <a:r>
              <a:rPr lang="en-US" dirty="0" smtClean="0"/>
              <a:t>Difficulty of facilitating such a large event </a:t>
            </a:r>
          </a:p>
          <a:p>
            <a:r>
              <a:rPr lang="en-US" dirty="0" smtClean="0"/>
              <a:t>Seating criteria that are difficult to apply uniformly and that not everyone feels are fair and thorough 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ABERNAS\FSTeam_and_ProjectSupport\WB\Workplans\08-10\Service System\Workshops\powerpoints\Diagrams for PowerPoints\WSC seating\Seating slide 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886201" y="346786"/>
            <a:ext cx="2895598" cy="62064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Existing regions may consist of some or all of a state, province, or country</a:t>
            </a:r>
          </a:p>
          <a:p>
            <a:pPr lvl="0"/>
            <a:r>
              <a:rPr lang="en-US" dirty="0" smtClean="0"/>
              <a:t>Some existing regions consist of multiple  states, provinces, or countries</a:t>
            </a:r>
          </a:p>
          <a:p>
            <a:pPr lvl="0"/>
            <a:r>
              <a:rPr lang="en-US" dirty="0" smtClean="0"/>
              <a:t>Zones currently have a discussion forum role</a:t>
            </a:r>
          </a:p>
          <a:p>
            <a:pPr lvl="0"/>
            <a:r>
              <a:rPr lang="en-US" dirty="0" smtClean="0"/>
              <a:t>Some zones provide some services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7620000" cy="1143000"/>
          </a:xfrm>
        </p:spPr>
        <p:txBody>
          <a:bodyPr/>
          <a:lstStyle/>
          <a:p>
            <a:r>
              <a:rPr lang="en-US" dirty="0" smtClean="0"/>
              <a:t>Challenges &amp;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828800"/>
            <a:ext cx="7620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Key challenges in our current structure:</a:t>
            </a:r>
          </a:p>
          <a:p>
            <a:r>
              <a:rPr lang="en-US" dirty="0" smtClean="0"/>
              <a:t>Growth of the WSC is not limited, creating resource and manageability problems</a:t>
            </a:r>
            <a:r>
              <a:rPr lang="en-US" i="1" dirty="0" smtClean="0"/>
              <a:t> </a:t>
            </a:r>
          </a:p>
          <a:p>
            <a:pPr>
              <a:buNone/>
            </a:pPr>
            <a:r>
              <a:rPr lang="en-US" dirty="0" smtClean="0"/>
              <a:t>Key solutions provided by seating proposals:</a:t>
            </a:r>
          </a:p>
          <a:p>
            <a:r>
              <a:rPr lang="en-US" i="1" dirty="0" smtClean="0"/>
              <a:t>An upper limit of seated communities is set by the number of existing state, national, and provincial bodies </a:t>
            </a:r>
            <a:r>
              <a:rPr lang="en-US" i="1" u="sng" dirty="0" smtClean="0"/>
              <a:t>or</a:t>
            </a:r>
            <a:r>
              <a:rPr lang="en-US" i="1" dirty="0" smtClean="0"/>
              <a:t> by the number of seats allocated to each zone </a:t>
            </a:r>
          </a:p>
          <a:p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7620000" cy="1143000"/>
          </a:xfrm>
        </p:spPr>
        <p:txBody>
          <a:bodyPr/>
          <a:lstStyle/>
          <a:p>
            <a:r>
              <a:rPr lang="en-US" dirty="0" smtClean="0"/>
              <a:t>Challenges &amp;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828800"/>
            <a:ext cx="76200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3500" dirty="0" smtClean="0"/>
              <a:t>Key challenges in our current structure:</a:t>
            </a:r>
          </a:p>
          <a:p>
            <a:r>
              <a:rPr lang="en-US" sz="3500" dirty="0" smtClean="0"/>
              <a:t>There are no consistently applied seating criteria </a:t>
            </a:r>
          </a:p>
          <a:p>
            <a:pPr>
              <a:buNone/>
            </a:pPr>
            <a:r>
              <a:rPr lang="en-US" sz="3500" dirty="0" smtClean="0"/>
              <a:t>Key solutions provided by seating proposals:</a:t>
            </a:r>
          </a:p>
          <a:p>
            <a:r>
              <a:rPr lang="en-US" sz="3500" i="1" dirty="0" smtClean="0"/>
              <a:t>Objective criteria are used to establish eligibility before any other criteria are examined, removing the personal element of seating decisions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7620000" cy="1143000"/>
          </a:xfrm>
        </p:spPr>
        <p:txBody>
          <a:bodyPr/>
          <a:lstStyle/>
          <a:p>
            <a:r>
              <a:rPr lang="en-US" dirty="0" smtClean="0"/>
              <a:t>Challenges &amp;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798637"/>
            <a:ext cx="7620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Key challenges in our current structure:</a:t>
            </a:r>
          </a:p>
          <a:p>
            <a:r>
              <a:rPr lang="en-US" dirty="0" smtClean="0"/>
              <a:t>The lack of clear seating criteria is one factor that can encourage regional splits, which impacts our ability to deliver services and reach addicts </a:t>
            </a:r>
          </a:p>
          <a:p>
            <a:pPr>
              <a:buNone/>
            </a:pPr>
            <a:r>
              <a:rPr lang="en-US" dirty="0" smtClean="0"/>
              <a:t>Key solutions provided by seating proposals:</a:t>
            </a:r>
          </a:p>
          <a:p>
            <a:r>
              <a:rPr lang="en-US" i="1" dirty="0" smtClean="0"/>
              <a:t>State/nation/province seating will encourage regional reunification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7620000" cy="1143000"/>
          </a:xfrm>
        </p:spPr>
        <p:txBody>
          <a:bodyPr/>
          <a:lstStyle/>
          <a:p>
            <a:r>
              <a:rPr lang="en-US" dirty="0" smtClean="0"/>
              <a:t>Challenges &amp;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798637"/>
            <a:ext cx="7620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Key challenges in our current structure:</a:t>
            </a:r>
          </a:p>
          <a:p>
            <a:r>
              <a:rPr lang="en-US" dirty="0" smtClean="0"/>
              <a:t>There is a perceived inequality between US and other countries</a:t>
            </a:r>
            <a:r>
              <a:rPr lang="en-US" i="1" dirty="0" smtClean="0"/>
              <a:t> </a:t>
            </a:r>
          </a:p>
          <a:p>
            <a:pPr>
              <a:buNone/>
            </a:pPr>
            <a:r>
              <a:rPr lang="en-US" dirty="0" smtClean="0"/>
              <a:t>Key solutions provided by seating proposals:</a:t>
            </a:r>
          </a:p>
          <a:p>
            <a:r>
              <a:rPr lang="en-US" i="1" dirty="0" smtClean="0"/>
              <a:t>The number of US delegates will be reduced in both seating models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Existing and Proposed Seating Options</a:t>
            </a:r>
            <a:endParaRPr lang="en-US" sz="4400" dirty="0"/>
          </a:p>
        </p:txBody>
      </p:sp>
      <p:pic>
        <p:nvPicPr>
          <p:cNvPr id="2050" name="Picture 2" descr="Q:\WB\Workplans\08-10\Service System\Workshops\powerpoints\Diagrams for PowerPoints\WSC seating\Seating slide 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19386" y="1828801"/>
            <a:ext cx="7196010" cy="43698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595</Words>
  <Application>Microsoft Office PowerPoint</Application>
  <PresentationFormat>On-screen Show (4:3)</PresentationFormat>
  <Paragraphs>68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Service System Structural Proposals</vt:lpstr>
      <vt:lpstr>Challenges We Face</vt:lpstr>
      <vt:lpstr>Slide 3</vt:lpstr>
      <vt:lpstr>Existing Structure</vt:lpstr>
      <vt:lpstr>Challenges &amp; Solutions</vt:lpstr>
      <vt:lpstr>Challenges &amp; Solutions</vt:lpstr>
      <vt:lpstr>Challenges &amp; Solutions</vt:lpstr>
      <vt:lpstr>Challenges &amp; Solutions</vt:lpstr>
      <vt:lpstr>Existing and Proposed Seating Options</vt:lpstr>
      <vt:lpstr>State/National Seating Option</vt:lpstr>
      <vt:lpstr>State/National Seating Option</vt:lpstr>
      <vt:lpstr>Zonal Seating Option</vt:lpstr>
      <vt:lpstr>Zonal Seating Option</vt:lpstr>
      <vt:lpstr>Zonal Seating Option</vt:lpstr>
      <vt:lpstr>Discussion Questions State/National Seating</vt:lpstr>
      <vt:lpstr>Discussion Questions Zonal Seating</vt:lpstr>
      <vt:lpstr>Straw Poll</vt:lpstr>
      <vt:lpstr>Call to Action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 Corning</dc:creator>
  <cp:lastModifiedBy>nick</cp:lastModifiedBy>
  <cp:revision>73</cp:revision>
  <dcterms:created xsi:type="dcterms:W3CDTF">2010-07-26T19:32:04Z</dcterms:created>
  <dcterms:modified xsi:type="dcterms:W3CDTF">2010-08-23T19:54:21Z</dcterms:modified>
</cp:coreProperties>
</file>