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26"/>
  </p:handoutMasterIdLst>
  <p:sldIdLst>
    <p:sldId id="258" r:id="rId2"/>
    <p:sldId id="265" r:id="rId3"/>
    <p:sldId id="259" r:id="rId4"/>
    <p:sldId id="266" r:id="rId5"/>
    <p:sldId id="267" r:id="rId6"/>
    <p:sldId id="268" r:id="rId7"/>
    <p:sldId id="260" r:id="rId8"/>
    <p:sldId id="269" r:id="rId9"/>
    <p:sldId id="271" r:id="rId10"/>
    <p:sldId id="272" r:id="rId11"/>
    <p:sldId id="273" r:id="rId12"/>
    <p:sldId id="274" r:id="rId13"/>
    <p:sldId id="275" r:id="rId14"/>
    <p:sldId id="277" r:id="rId15"/>
    <p:sldId id="278" r:id="rId16"/>
    <p:sldId id="279" r:id="rId17"/>
    <p:sldId id="263" r:id="rId18"/>
    <p:sldId id="284" r:id="rId19"/>
    <p:sldId id="281" r:id="rId20"/>
    <p:sldId id="282" r:id="rId21"/>
    <p:sldId id="283" r:id="rId22"/>
    <p:sldId id="286" r:id="rId23"/>
    <p:sldId id="285" r:id="rId24"/>
    <p:sldId id="287" r:id="rId25"/>
  </p:sldIdLst>
  <p:sldSz cx="9144000" cy="6858000" type="screen4x3"/>
  <p:notesSz cx="7010400" cy="93726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D1441"/>
    <a:srgbClr val="B2B2B2"/>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7" d="100"/>
          <a:sy n="77" d="100"/>
        </p:scale>
        <p:origin x="-42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83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8313"/>
          </a:xfrm>
          <a:prstGeom prst="rect">
            <a:avLst/>
          </a:prstGeom>
        </p:spPr>
        <p:txBody>
          <a:bodyPr vert="horz" lIns="91440" tIns="45720" rIns="91440" bIns="45720" rtlCol="0"/>
          <a:lstStyle>
            <a:lvl1pPr algn="r">
              <a:defRPr sz="1200"/>
            </a:lvl1pPr>
          </a:lstStyle>
          <a:p>
            <a:fld id="{9E1EB1B3-6284-47A9-885B-EB8E175FBD37}" type="datetimeFigureOut">
              <a:rPr lang="en-US" smtClean="0"/>
              <a:pPr/>
              <a:t>8/23/2010</a:t>
            </a:fld>
            <a:endParaRPr lang="en-US"/>
          </a:p>
        </p:txBody>
      </p:sp>
      <p:sp>
        <p:nvSpPr>
          <p:cNvPr id="4" name="Footer Placeholder 3"/>
          <p:cNvSpPr>
            <a:spLocks noGrp="1"/>
          </p:cNvSpPr>
          <p:nvPr>
            <p:ph type="ftr" sz="quarter" idx="2"/>
          </p:nvPr>
        </p:nvSpPr>
        <p:spPr>
          <a:xfrm>
            <a:off x="0" y="8902700"/>
            <a:ext cx="3038475" cy="468313"/>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902700"/>
            <a:ext cx="3038475" cy="468313"/>
          </a:xfrm>
          <a:prstGeom prst="rect">
            <a:avLst/>
          </a:prstGeom>
        </p:spPr>
        <p:txBody>
          <a:bodyPr vert="horz" lIns="91440" tIns="45720" rIns="91440" bIns="45720" rtlCol="0" anchor="b"/>
          <a:lstStyle>
            <a:lvl1pPr algn="r">
              <a:defRPr sz="1200"/>
            </a:lvl1pPr>
          </a:lstStyle>
          <a:p>
            <a:fld id="{8EF5D8DF-3FBF-4880-BF68-35498B086408}"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1"/>
            <a:ext cx="7315200" cy="3600450"/>
          </a:xfrm>
        </p:spPr>
        <p:txBody>
          <a:bodyPr>
            <a:noAutofit/>
          </a:bodyPr>
          <a:lstStyle>
            <a:lvl1pPr>
              <a:defRPr sz="6000">
                <a:latin typeface="TrajanPro-Bold" pitchFamily="18"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828800" y="3886200"/>
            <a:ext cx="7315200" cy="1752600"/>
          </a:xfrm>
        </p:spPr>
        <p:txBody>
          <a:bodyPr>
            <a:normAutofit/>
          </a:bodyPr>
          <a:lstStyle>
            <a:lvl1pPr marL="0" indent="0" algn="ctr">
              <a:buNone/>
              <a:defRPr sz="4800">
                <a:solidFill>
                  <a:schemeClr val="tx1">
                    <a:tint val="75000"/>
                  </a:schemeClr>
                </a:solidFill>
                <a:latin typeface="Trajan Pro"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9F9FC38E-BDB2-477D-83E4-B155F958F1F4}" type="datetimeFigureOut">
              <a:rPr lang="en-US" smtClean="0"/>
              <a:pPr/>
              <a:t>8/23/2010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C58DC8-5057-47F7-A4A0-C1F70E84F558}" type="slidenum">
              <a:rPr lang="en-US" smtClean="0"/>
              <a:pPr/>
              <a:t>‹#›</a:t>
            </a:fld>
            <a:endParaRPr lang="en-US"/>
          </a:p>
        </p:txBody>
      </p:sp>
      <p:sp>
        <p:nvSpPr>
          <p:cNvPr id="8" name="Rectangle 7"/>
          <p:cNvSpPr/>
          <p:nvPr userDrawn="1"/>
        </p:nvSpPr>
        <p:spPr>
          <a:xfrm>
            <a:off x="0" y="0"/>
            <a:ext cx="1600200" cy="6858000"/>
          </a:xfrm>
          <a:prstGeom prst="rect">
            <a:avLst/>
          </a:prstGeom>
          <a:solidFill>
            <a:srgbClr val="9D144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rot="5400000">
            <a:off x="-1752600" y="3429000"/>
            <a:ext cx="6858000" cy="0"/>
          </a:xfrm>
          <a:prstGeom prst="line">
            <a:avLst/>
          </a:prstGeom>
          <a:ln w="19050">
            <a:solidFill>
              <a:srgbClr val="9D144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rot="5400000">
            <a:off x="-1600200" y="3429000"/>
            <a:ext cx="6858000" cy="0"/>
          </a:xfrm>
          <a:prstGeom prst="line">
            <a:avLst/>
          </a:prstGeom>
          <a:ln w="38100">
            <a:solidFill>
              <a:srgbClr val="9D1441"/>
            </a:solidFill>
          </a:ln>
        </p:spPr>
        <p:style>
          <a:lnRef idx="1">
            <a:schemeClr val="accent1"/>
          </a:lnRef>
          <a:fillRef idx="0">
            <a:schemeClr val="accent1"/>
          </a:fillRef>
          <a:effectRef idx="0">
            <a:schemeClr val="accent1"/>
          </a:effectRef>
          <a:fontRef idx="minor">
            <a:schemeClr val="tx1"/>
          </a:fontRef>
        </p:style>
      </p:cxnSp>
      <p:sp>
        <p:nvSpPr>
          <p:cNvPr id="11" name="Oval 10"/>
          <p:cNvSpPr/>
          <p:nvPr userDrawn="1"/>
        </p:nvSpPr>
        <p:spPr>
          <a:xfrm>
            <a:off x="91440" y="457200"/>
            <a:ext cx="1463040" cy="146304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12700">
                <a:solidFill>
                  <a:sysClr val="windowText" lastClr="000000"/>
                </a:solidFill>
              </a:ln>
            </a:endParaRPr>
          </a:p>
        </p:txBody>
      </p:sp>
      <p:sp>
        <p:nvSpPr>
          <p:cNvPr id="12" name="Rectangle 11"/>
          <p:cNvSpPr/>
          <p:nvPr userDrawn="1"/>
        </p:nvSpPr>
        <p:spPr>
          <a:xfrm rot="2700000">
            <a:off x="320881" y="701881"/>
            <a:ext cx="996696" cy="996696"/>
          </a:xfrm>
          <a:prstGeom prst="rect">
            <a:avLst/>
          </a:prstGeom>
          <a:noFill/>
          <a:ln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12700">
                <a:solidFill>
                  <a:schemeClr val="tx1"/>
                </a:solidFill>
              </a:ln>
            </a:endParaRPr>
          </a:p>
        </p:txBody>
      </p:sp>
      <p:sp>
        <p:nvSpPr>
          <p:cNvPr id="13" name="TextBox 12"/>
          <p:cNvSpPr txBox="1"/>
          <p:nvPr userDrawn="1"/>
        </p:nvSpPr>
        <p:spPr>
          <a:xfrm>
            <a:off x="1219200" y="1752600"/>
            <a:ext cx="228600" cy="228600"/>
          </a:xfrm>
          <a:prstGeom prst="rect">
            <a:avLst/>
          </a:prstGeom>
          <a:noFill/>
        </p:spPr>
        <p:txBody>
          <a:bodyPr wrap="square" rtlCol="0">
            <a:spAutoFit/>
          </a:bodyPr>
          <a:lstStyle/>
          <a:p>
            <a:r>
              <a:rPr lang="en-US" sz="900" dirty="0" smtClean="0">
                <a:solidFill>
                  <a:schemeClr val="bg1"/>
                </a:solidFill>
                <a:sym typeface="Symbol"/>
              </a:rPr>
              <a:t></a:t>
            </a:r>
            <a:endParaRPr lang="en-US" sz="900" dirty="0">
              <a:solidFill>
                <a:schemeClr val="bg1"/>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F9FC38E-BDB2-477D-83E4-B155F958F1F4}" type="datetimeFigureOut">
              <a:rPr lang="en-US" smtClean="0"/>
              <a:pPr/>
              <a:t>8/23/2010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C58DC8-5057-47F7-A4A0-C1F70E84F55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F9FC38E-BDB2-477D-83E4-B155F958F1F4}" type="datetimeFigureOut">
              <a:rPr lang="en-US" smtClean="0"/>
              <a:pPr/>
              <a:t>8/23/2010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C58DC8-5057-47F7-A4A0-C1F70E84F55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24000" y="274638"/>
            <a:ext cx="7620000" cy="1143000"/>
          </a:xfrm>
        </p:spPr>
        <p:txBody>
          <a:bodyPr>
            <a:noAutofit/>
          </a:bodyPr>
          <a:lstStyle>
            <a:lvl1pPr>
              <a:defRPr sz="4800">
                <a:latin typeface="Trajan Pro" pitchFamily="18"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1524000" y="1600200"/>
            <a:ext cx="7620000" cy="45259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9F9FC38E-BDB2-477D-83E4-B155F958F1F4}" type="datetimeFigureOut">
              <a:rPr lang="en-US" smtClean="0"/>
              <a:pPr/>
              <a:t>8/23/2010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C58DC8-5057-47F7-A4A0-C1F70E84F558}" type="slidenum">
              <a:rPr lang="en-US" smtClean="0"/>
              <a:pPr/>
              <a:t>‹#›</a:t>
            </a:fld>
            <a:endParaRPr lang="en-US"/>
          </a:p>
        </p:txBody>
      </p:sp>
      <p:sp>
        <p:nvSpPr>
          <p:cNvPr id="8" name="Rectangle 7"/>
          <p:cNvSpPr/>
          <p:nvPr userDrawn="1"/>
        </p:nvSpPr>
        <p:spPr>
          <a:xfrm>
            <a:off x="0" y="0"/>
            <a:ext cx="1219200" cy="6858000"/>
          </a:xfrm>
          <a:prstGeom prst="rect">
            <a:avLst/>
          </a:prstGeom>
          <a:solidFill>
            <a:srgbClr val="9D144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rot="5400000">
            <a:off x="-2057400" y="3429000"/>
            <a:ext cx="6858000" cy="0"/>
          </a:xfrm>
          <a:prstGeom prst="line">
            <a:avLst/>
          </a:prstGeom>
          <a:ln w="19050">
            <a:solidFill>
              <a:srgbClr val="9D144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rot="5400000">
            <a:off x="-1905000" y="3429000"/>
            <a:ext cx="6858000" cy="0"/>
          </a:xfrm>
          <a:prstGeom prst="line">
            <a:avLst/>
          </a:prstGeom>
          <a:ln w="38100">
            <a:solidFill>
              <a:srgbClr val="9D1441"/>
            </a:solidFill>
          </a:ln>
        </p:spPr>
        <p:style>
          <a:lnRef idx="1">
            <a:schemeClr val="accent1"/>
          </a:lnRef>
          <a:fillRef idx="0">
            <a:schemeClr val="accent1"/>
          </a:fillRef>
          <a:effectRef idx="0">
            <a:schemeClr val="accent1"/>
          </a:effectRef>
          <a:fontRef idx="minor">
            <a:schemeClr val="tx1"/>
          </a:fontRef>
        </p:style>
      </p:cxnSp>
      <p:sp>
        <p:nvSpPr>
          <p:cNvPr id="11" name="Oval 10"/>
          <p:cNvSpPr/>
          <p:nvPr userDrawn="1"/>
        </p:nvSpPr>
        <p:spPr>
          <a:xfrm>
            <a:off x="91440" y="5334000"/>
            <a:ext cx="1051560" cy="102412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12700">
                <a:solidFill>
                  <a:sysClr val="windowText" lastClr="000000"/>
                </a:solidFill>
              </a:ln>
            </a:endParaRPr>
          </a:p>
        </p:txBody>
      </p:sp>
      <p:sp>
        <p:nvSpPr>
          <p:cNvPr id="12" name="Rectangle 11"/>
          <p:cNvSpPr/>
          <p:nvPr userDrawn="1"/>
        </p:nvSpPr>
        <p:spPr>
          <a:xfrm rot="2700000">
            <a:off x="265695" y="5495933"/>
            <a:ext cx="697687" cy="716375"/>
          </a:xfrm>
          <a:prstGeom prst="rect">
            <a:avLst/>
          </a:prstGeom>
          <a:noFill/>
          <a:ln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12700">
                <a:solidFill>
                  <a:schemeClr val="tx1"/>
                </a:solidFill>
              </a:ln>
            </a:endParaRPr>
          </a:p>
        </p:txBody>
      </p:sp>
      <p:sp>
        <p:nvSpPr>
          <p:cNvPr id="13" name="TextBox 12"/>
          <p:cNvSpPr txBox="1"/>
          <p:nvPr userDrawn="1"/>
        </p:nvSpPr>
        <p:spPr>
          <a:xfrm>
            <a:off x="902018" y="6240780"/>
            <a:ext cx="164306" cy="160020"/>
          </a:xfrm>
          <a:prstGeom prst="rect">
            <a:avLst/>
          </a:prstGeom>
          <a:noFill/>
        </p:spPr>
        <p:txBody>
          <a:bodyPr wrap="square" rtlCol="0">
            <a:spAutoFit/>
          </a:bodyPr>
          <a:lstStyle/>
          <a:p>
            <a:r>
              <a:rPr lang="en-US" sz="900" dirty="0" smtClean="0">
                <a:solidFill>
                  <a:schemeClr val="bg1"/>
                </a:solidFill>
                <a:sym typeface="Symbol"/>
              </a:rPr>
              <a:t></a:t>
            </a:r>
            <a:endParaRPr lang="en-US" sz="900" dirty="0">
              <a:solidFill>
                <a:schemeClr val="bg1"/>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F9FC38E-BDB2-477D-83E4-B155F958F1F4}" type="datetimeFigureOut">
              <a:rPr lang="en-US" smtClean="0"/>
              <a:pPr/>
              <a:t>8/23/2010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C58DC8-5057-47F7-A4A0-C1F70E84F55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4800">
                <a:latin typeface="Trajan Pro" pitchFamily="18" charset="0"/>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F9FC38E-BDB2-477D-83E4-B155F958F1F4}" type="datetimeFigureOut">
              <a:rPr lang="en-US" smtClean="0"/>
              <a:pPr/>
              <a:t>8/23/2010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C58DC8-5057-47F7-A4A0-C1F70E84F55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4800">
                <a:latin typeface="Trajan Pro" pitchFamily="18" charset="0"/>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F9FC38E-BDB2-477D-83E4-B155F958F1F4}" type="datetimeFigureOut">
              <a:rPr lang="en-US" smtClean="0"/>
              <a:pPr/>
              <a:t>8/23/2010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3C58DC8-5057-47F7-A4A0-C1F70E84F55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4800">
                <a:latin typeface="Trajan Pro" pitchFamily="18" charset="0"/>
              </a:defRPr>
            </a:lvl1p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p>
            <a:fld id="{9F9FC38E-BDB2-477D-83E4-B155F958F1F4}" type="datetimeFigureOut">
              <a:rPr lang="en-US" smtClean="0"/>
              <a:pPr/>
              <a:t>8/23/2010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3C58DC8-5057-47F7-A4A0-C1F70E84F55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F9FC38E-BDB2-477D-83E4-B155F958F1F4}" type="datetimeFigureOut">
              <a:rPr lang="en-US" smtClean="0"/>
              <a:pPr/>
              <a:t>8/23/2010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3C58DC8-5057-47F7-A4A0-C1F70E84F55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F9FC38E-BDB2-477D-83E4-B155F958F1F4}" type="datetimeFigureOut">
              <a:rPr lang="en-US" smtClean="0"/>
              <a:pPr/>
              <a:t>8/23/2010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C58DC8-5057-47F7-A4A0-C1F70E84F55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F9FC38E-BDB2-477D-83E4-B155F958F1F4}" type="datetimeFigureOut">
              <a:rPr lang="en-US" smtClean="0"/>
              <a:pPr/>
              <a:t>8/23/2010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C58DC8-5057-47F7-A4A0-C1F70E84F55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F9FC38E-BDB2-477D-83E4-B155F958F1F4}" type="datetimeFigureOut">
              <a:rPr lang="en-US" smtClean="0"/>
              <a:pPr/>
              <a:t>8/23/2010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C58DC8-5057-47F7-A4A0-C1F70E84F55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www.na.org/servicesyste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Service System Structural Proposals</a:t>
            </a:r>
            <a:endParaRPr lang="en-US" dirty="0"/>
          </a:p>
        </p:txBody>
      </p:sp>
      <p:sp>
        <p:nvSpPr>
          <p:cNvPr id="5" name="Subtitle 4"/>
          <p:cNvSpPr>
            <a:spLocks noGrp="1"/>
          </p:cNvSpPr>
          <p:nvPr>
            <p:ph type="subTitle" idx="1"/>
          </p:nvPr>
        </p:nvSpPr>
        <p:spPr>
          <a:xfrm>
            <a:off x="1828800" y="3429000"/>
            <a:ext cx="7315200" cy="2819400"/>
          </a:xfrm>
        </p:spPr>
        <p:txBody>
          <a:bodyPr>
            <a:noAutofit/>
          </a:bodyPr>
          <a:lstStyle/>
          <a:p>
            <a:r>
              <a:rPr lang="en-US" sz="4000" b="1" dirty="0" smtClean="0">
                <a:solidFill>
                  <a:schemeClr val="bg1">
                    <a:lumMod val="50000"/>
                  </a:schemeClr>
                </a:solidFill>
              </a:rPr>
              <a:t>Intermediate Bodies</a:t>
            </a:r>
          </a:p>
          <a:p>
            <a:r>
              <a:rPr lang="en-US" sz="4000" b="1" dirty="0" smtClean="0">
                <a:solidFill>
                  <a:schemeClr val="bg1">
                    <a:lumMod val="50000"/>
                  </a:schemeClr>
                </a:solidFill>
              </a:rPr>
              <a:t>And</a:t>
            </a:r>
          </a:p>
          <a:p>
            <a:r>
              <a:rPr lang="en-US" sz="4000" b="1" dirty="0" smtClean="0">
                <a:solidFill>
                  <a:schemeClr val="bg1">
                    <a:lumMod val="50000"/>
                  </a:schemeClr>
                </a:solidFill>
              </a:rPr>
              <a:t>State/National Services</a:t>
            </a:r>
            <a:endParaRPr lang="en-US" sz="4000" b="1" dirty="0">
              <a:solidFill>
                <a:schemeClr val="bg1">
                  <a:lumMod val="50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0" y="2286000"/>
            <a:ext cx="7620000" cy="4572000"/>
          </a:xfrm>
        </p:spPr>
        <p:txBody>
          <a:bodyPr>
            <a:normAutofit lnSpcReduction="10000"/>
          </a:bodyPr>
          <a:lstStyle/>
          <a:p>
            <a:pPr>
              <a:buNone/>
            </a:pPr>
            <a:r>
              <a:rPr lang="en-US" dirty="0" smtClean="0"/>
              <a:t>Key challenges in our current structure:</a:t>
            </a:r>
          </a:p>
          <a:p>
            <a:pPr lvl="0"/>
            <a:r>
              <a:rPr lang="en-US" dirty="0" smtClean="0"/>
              <a:t>Centrally located service bodies are challenged to provide services to rural areas</a:t>
            </a:r>
          </a:p>
          <a:p>
            <a:pPr>
              <a:buNone/>
            </a:pPr>
            <a:r>
              <a:rPr lang="en-US" dirty="0" smtClean="0"/>
              <a:t>Key solutions provided by intermediate </a:t>
            </a:r>
          </a:p>
          <a:p>
            <a:pPr>
              <a:buNone/>
            </a:pPr>
            <a:r>
              <a:rPr lang="en-US" dirty="0" smtClean="0"/>
              <a:t>body:</a:t>
            </a:r>
          </a:p>
          <a:p>
            <a:pPr lvl="0"/>
            <a:r>
              <a:rPr lang="en-US" i="1" dirty="0" smtClean="0"/>
              <a:t>That same “way station” can help rural groups more easily provide basic services, such as H&amp;I, in their immediate area</a:t>
            </a:r>
            <a:endParaRPr lang="en-US" dirty="0" smtClean="0"/>
          </a:p>
          <a:p>
            <a:pPr>
              <a:buNone/>
            </a:pPr>
            <a:endParaRPr lang="en-US" dirty="0" smtClean="0"/>
          </a:p>
        </p:txBody>
      </p:sp>
      <p:pic>
        <p:nvPicPr>
          <p:cNvPr id="5" name="Picture 4" descr="IB state national slide 5 IB shape.jpg"/>
          <p:cNvPicPr>
            <a:picLocks noChangeAspect="1"/>
          </p:cNvPicPr>
          <p:nvPr/>
        </p:nvPicPr>
        <p:blipFill>
          <a:blip r:embed="rId2" cstate="print"/>
          <a:stretch>
            <a:fillRect/>
          </a:stretch>
        </p:blipFill>
        <p:spPr>
          <a:xfrm>
            <a:off x="3601974" y="838200"/>
            <a:ext cx="3216402" cy="12001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dissolv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dissolve">
                                      <p:cBhvr>
                                        <p:cTn id="1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0" y="2286000"/>
            <a:ext cx="7620000" cy="4572000"/>
          </a:xfrm>
        </p:spPr>
        <p:txBody>
          <a:bodyPr>
            <a:normAutofit fontScale="92500"/>
          </a:bodyPr>
          <a:lstStyle/>
          <a:p>
            <a:pPr>
              <a:buNone/>
            </a:pPr>
            <a:r>
              <a:rPr lang="en-US" dirty="0" smtClean="0"/>
              <a:t>Key challenges in our current structure:</a:t>
            </a:r>
          </a:p>
          <a:p>
            <a:pPr lvl="0"/>
            <a:r>
              <a:rPr lang="en-US" dirty="0" smtClean="0"/>
              <a:t>Service meetings in densely populated areas are often too large</a:t>
            </a:r>
          </a:p>
          <a:p>
            <a:pPr>
              <a:buNone/>
            </a:pPr>
            <a:r>
              <a:rPr lang="en-US" dirty="0" smtClean="0"/>
              <a:t>Key solutions provided by intermediate body:</a:t>
            </a:r>
          </a:p>
          <a:p>
            <a:pPr lvl="0"/>
            <a:r>
              <a:rPr lang="en-US" i="1" dirty="0" smtClean="0"/>
              <a:t>Urban LSUs can form an intermediate body to send a single delegate to the state/nation/province service body, saving resources and preventing the service body from being too large</a:t>
            </a:r>
            <a:endParaRPr lang="en-US" dirty="0"/>
          </a:p>
        </p:txBody>
      </p:sp>
      <p:pic>
        <p:nvPicPr>
          <p:cNvPr id="5" name="Picture 4" descr="IB state national slide 5 IB shape.jpg"/>
          <p:cNvPicPr>
            <a:picLocks noChangeAspect="1"/>
          </p:cNvPicPr>
          <p:nvPr/>
        </p:nvPicPr>
        <p:blipFill>
          <a:blip r:embed="rId2" cstate="print"/>
          <a:stretch>
            <a:fillRect/>
          </a:stretch>
        </p:blipFill>
        <p:spPr>
          <a:xfrm>
            <a:off x="3601974" y="838200"/>
            <a:ext cx="3216402" cy="12001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dissolv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dissolve">
                                      <p:cBhvr>
                                        <p:cTn id="1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0" y="2286000"/>
            <a:ext cx="7620000" cy="4572000"/>
          </a:xfrm>
        </p:spPr>
        <p:txBody>
          <a:bodyPr>
            <a:normAutofit lnSpcReduction="10000"/>
          </a:bodyPr>
          <a:lstStyle/>
          <a:p>
            <a:pPr>
              <a:buNone/>
            </a:pPr>
            <a:r>
              <a:rPr lang="en-US" dirty="0" smtClean="0"/>
              <a:t>Key challenges in our current structure:</a:t>
            </a:r>
          </a:p>
          <a:p>
            <a:pPr lvl="0"/>
            <a:r>
              <a:rPr lang="en-US" dirty="0" smtClean="0"/>
              <a:t>Urban service bodies usually don’t cover a whole city and therefore cannot provide services on a citywide basis</a:t>
            </a:r>
          </a:p>
          <a:p>
            <a:pPr marL="0" indent="0">
              <a:buNone/>
            </a:pPr>
            <a:r>
              <a:rPr lang="en-US" dirty="0" smtClean="0"/>
              <a:t>Key solutions provided by intermediate body:</a:t>
            </a:r>
          </a:p>
          <a:p>
            <a:pPr lvl="0"/>
            <a:r>
              <a:rPr lang="en-US" i="1" dirty="0" smtClean="0"/>
              <a:t>Urban LSUs can also  use an intermediate body to provide services on a citywide basis if needed and effective</a:t>
            </a:r>
            <a:endParaRPr lang="en-US" dirty="0" smtClean="0"/>
          </a:p>
        </p:txBody>
      </p:sp>
      <p:pic>
        <p:nvPicPr>
          <p:cNvPr id="5" name="Picture 4" descr="IB state national slide 5 IB shape.jpg"/>
          <p:cNvPicPr>
            <a:picLocks noChangeAspect="1"/>
          </p:cNvPicPr>
          <p:nvPr/>
        </p:nvPicPr>
        <p:blipFill>
          <a:blip r:embed="rId2" cstate="print"/>
          <a:stretch>
            <a:fillRect/>
          </a:stretch>
        </p:blipFill>
        <p:spPr>
          <a:xfrm>
            <a:off x="3601974" y="838200"/>
            <a:ext cx="3216402" cy="12001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dissolv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dissolve">
                                      <p:cBhvr>
                                        <p:cTn id="1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1828800" y="2362200"/>
            <a:ext cx="7315200" cy="2209800"/>
          </a:xfrm>
        </p:spPr>
        <p:txBody>
          <a:bodyPr>
            <a:normAutofit/>
          </a:bodyPr>
          <a:lstStyle/>
          <a:p>
            <a:r>
              <a:rPr lang="en-US" sz="6000" b="1" dirty="0" smtClean="0">
                <a:solidFill>
                  <a:schemeClr val="bg1">
                    <a:lumMod val="50000"/>
                  </a:schemeClr>
                </a:solidFill>
              </a:rPr>
              <a:t>State/National Services</a:t>
            </a:r>
            <a:endParaRPr lang="en-US" sz="6000" b="1" dirty="0">
              <a:solidFill>
                <a:schemeClr val="bg1">
                  <a:lumMod val="50000"/>
                </a:schemeClr>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Challenges We Face</a:t>
            </a:r>
            <a:endParaRPr lang="en-US" dirty="0"/>
          </a:p>
        </p:txBody>
      </p:sp>
      <p:sp>
        <p:nvSpPr>
          <p:cNvPr id="3" name="Content Placeholder 2"/>
          <p:cNvSpPr>
            <a:spLocks noGrp="1"/>
          </p:cNvSpPr>
          <p:nvPr>
            <p:ph idx="1"/>
          </p:nvPr>
        </p:nvSpPr>
        <p:spPr/>
        <p:txBody>
          <a:bodyPr>
            <a:normAutofit/>
          </a:bodyPr>
          <a:lstStyle/>
          <a:p>
            <a:r>
              <a:rPr lang="en-US" dirty="0" smtClean="0"/>
              <a:t>Current regional boundaries are often established without any consideration for boundaries in our wider society</a:t>
            </a:r>
          </a:p>
          <a:p>
            <a:r>
              <a:rPr lang="en-US" dirty="0" smtClean="0"/>
              <a:t>Service efforts can be directly impeded by our current boundaries</a:t>
            </a:r>
          </a:p>
          <a:p>
            <a:r>
              <a:rPr lang="en-US" dirty="0" smtClean="0"/>
              <a:t>It can be harder for addicts to find meetings</a:t>
            </a:r>
          </a:p>
          <a:p>
            <a:r>
              <a:rPr lang="en-US" dirty="0" smtClean="0"/>
              <a:t>Some places do not receive any services</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Desired Outcomes</a:t>
            </a:r>
            <a:endParaRPr lang="en-US" dirty="0"/>
          </a:p>
        </p:txBody>
      </p:sp>
      <p:sp>
        <p:nvSpPr>
          <p:cNvPr id="3" name="Content Placeholder 2"/>
          <p:cNvSpPr>
            <a:spLocks noGrp="1"/>
          </p:cNvSpPr>
          <p:nvPr>
            <p:ph idx="1"/>
          </p:nvPr>
        </p:nvSpPr>
        <p:spPr>
          <a:xfrm>
            <a:off x="1524000" y="1600200"/>
            <a:ext cx="7391400" cy="4525963"/>
          </a:xfrm>
        </p:spPr>
        <p:txBody>
          <a:bodyPr>
            <a:normAutofit lnSpcReduction="10000"/>
          </a:bodyPr>
          <a:lstStyle/>
          <a:p>
            <a:pPr>
              <a:buNone/>
            </a:pPr>
            <a:r>
              <a:rPr lang="en-US" dirty="0" smtClean="0"/>
              <a:t>For state/national service bodies:</a:t>
            </a:r>
          </a:p>
          <a:p>
            <a:r>
              <a:rPr lang="en-US" dirty="0" smtClean="0"/>
              <a:t>Boundaries are recognizable by government and professional organizations that interact with addicts</a:t>
            </a:r>
          </a:p>
          <a:p>
            <a:r>
              <a:rPr lang="en-US" dirty="0" smtClean="0"/>
              <a:t>Potential members and the public will be able to find us easier</a:t>
            </a:r>
          </a:p>
          <a:p>
            <a:r>
              <a:rPr lang="en-US" dirty="0" smtClean="0"/>
              <a:t>We will be able to communicate more easily with potential members and the public</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Intended Services</a:t>
            </a:r>
            <a:endParaRPr lang="en-US" dirty="0"/>
          </a:p>
        </p:txBody>
      </p:sp>
      <p:sp>
        <p:nvSpPr>
          <p:cNvPr id="3" name="Content Placeholder 2"/>
          <p:cNvSpPr>
            <a:spLocks noGrp="1"/>
          </p:cNvSpPr>
          <p:nvPr>
            <p:ph idx="1"/>
          </p:nvPr>
        </p:nvSpPr>
        <p:spPr>
          <a:xfrm>
            <a:off x="1524000" y="1600200"/>
            <a:ext cx="7391400" cy="4800600"/>
          </a:xfrm>
        </p:spPr>
        <p:txBody>
          <a:bodyPr>
            <a:normAutofit lnSpcReduction="10000"/>
          </a:bodyPr>
          <a:lstStyle/>
          <a:p>
            <a:pPr>
              <a:buNone/>
            </a:pPr>
            <a:r>
              <a:rPr lang="en-US" dirty="0" smtClean="0"/>
              <a:t>State/national service bodies:</a:t>
            </a:r>
          </a:p>
          <a:p>
            <a:r>
              <a:rPr lang="en-US" dirty="0" smtClean="0"/>
              <a:t>Interact with statewide government and professional bodies</a:t>
            </a:r>
          </a:p>
          <a:p>
            <a:r>
              <a:rPr lang="en-US" dirty="0" smtClean="0"/>
              <a:t>Organize assemblies and conventions</a:t>
            </a:r>
          </a:p>
          <a:p>
            <a:r>
              <a:rPr lang="en-US" dirty="0" smtClean="0"/>
              <a:t>Coordinate centralized resources like phonelines, websites, service offices, and liability and event insurance</a:t>
            </a:r>
          </a:p>
          <a:p>
            <a:r>
              <a:rPr lang="en-US" dirty="0" smtClean="0"/>
              <a:t>Provide a communication link between the WSC and local NA communities</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524000" y="2286000"/>
            <a:ext cx="7620000" cy="4495800"/>
          </a:xfrm>
        </p:spPr>
        <p:txBody>
          <a:bodyPr>
            <a:normAutofit fontScale="92500" lnSpcReduction="10000"/>
          </a:bodyPr>
          <a:lstStyle/>
          <a:p>
            <a:r>
              <a:rPr lang="en-US" dirty="0" smtClean="0"/>
              <a:t>Usually consists of a recognized state, province, or country</a:t>
            </a:r>
          </a:p>
          <a:p>
            <a:r>
              <a:rPr lang="en-US" dirty="0" smtClean="0"/>
              <a:t>Could also consist of several neighboring states, provinces, or countries for purposes of seating</a:t>
            </a:r>
          </a:p>
          <a:p>
            <a:r>
              <a:rPr lang="en-US" dirty="0" smtClean="0"/>
              <a:t>Only provides services that cover the whole state, province, or country</a:t>
            </a:r>
          </a:p>
          <a:p>
            <a:r>
              <a:rPr lang="en-US" dirty="0" smtClean="0"/>
              <a:t>Border communities may join neighboring states for service provision purposes if it is practical</a:t>
            </a:r>
            <a:endParaRPr lang="en-US" dirty="0"/>
          </a:p>
        </p:txBody>
      </p:sp>
      <p:pic>
        <p:nvPicPr>
          <p:cNvPr id="6" name="Picture 5" descr="IB state national slide 15 &amp;17 SNP shape.jpg"/>
          <p:cNvPicPr>
            <a:picLocks noChangeAspect="1"/>
          </p:cNvPicPr>
          <p:nvPr/>
        </p:nvPicPr>
        <p:blipFill>
          <a:blip r:embed="rId2" cstate="print"/>
          <a:stretch>
            <a:fillRect/>
          </a:stretch>
        </p:blipFill>
        <p:spPr>
          <a:xfrm>
            <a:off x="3925868" y="533400"/>
            <a:ext cx="2703532" cy="1631052"/>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524000" y="274638"/>
            <a:ext cx="7620000" cy="1325562"/>
          </a:xfrm>
        </p:spPr>
        <p:txBody>
          <a:bodyPr/>
          <a:lstStyle/>
          <a:p>
            <a:r>
              <a:rPr lang="en-US" sz="4400" dirty="0" smtClean="0"/>
              <a:t>Defined by Geographic Boundaries</a:t>
            </a:r>
            <a:endParaRPr lang="en-US" sz="4400" dirty="0"/>
          </a:p>
        </p:txBody>
      </p:sp>
      <p:sp>
        <p:nvSpPr>
          <p:cNvPr id="5" name="Content Placeholder 4"/>
          <p:cNvSpPr>
            <a:spLocks noGrp="1"/>
          </p:cNvSpPr>
          <p:nvPr>
            <p:ph idx="1"/>
          </p:nvPr>
        </p:nvSpPr>
        <p:spPr>
          <a:xfrm>
            <a:off x="1676400" y="3886200"/>
            <a:ext cx="7162800" cy="2514600"/>
          </a:xfrm>
        </p:spPr>
        <p:txBody>
          <a:bodyPr>
            <a:noAutofit/>
          </a:bodyPr>
          <a:lstStyle/>
          <a:p>
            <a:pPr marL="0" indent="0">
              <a:buNone/>
            </a:pPr>
            <a:r>
              <a:rPr lang="en-US" sz="2800" dirty="0" smtClean="0"/>
              <a:t>Following established geographic boundaries for our service bodies where practical would allow us to better interface with professional and legislative bodies, making it easier for professionals and the general public to find and communicate with us.</a:t>
            </a:r>
            <a:endParaRPr lang="en-US" sz="2800" dirty="0"/>
          </a:p>
        </p:txBody>
      </p:sp>
      <p:pic>
        <p:nvPicPr>
          <p:cNvPr id="6" name="Picture 5" descr="IB state national slide 15 &amp;17 SNP shape.jpg"/>
          <p:cNvPicPr>
            <a:picLocks noChangeAspect="1"/>
          </p:cNvPicPr>
          <p:nvPr/>
        </p:nvPicPr>
        <p:blipFill>
          <a:blip r:embed="rId2" cstate="print"/>
          <a:stretch>
            <a:fillRect/>
          </a:stretch>
        </p:blipFill>
        <p:spPr>
          <a:xfrm>
            <a:off x="4230668" y="1639868"/>
            <a:ext cx="2093932" cy="2093932"/>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524000" y="2743200"/>
            <a:ext cx="7620000" cy="3810000"/>
          </a:xfrm>
        </p:spPr>
        <p:txBody>
          <a:bodyPr>
            <a:noAutofit/>
          </a:bodyPr>
          <a:lstStyle/>
          <a:p>
            <a:pPr>
              <a:buNone/>
            </a:pPr>
            <a:r>
              <a:rPr lang="en-US" sz="3000" dirty="0" smtClean="0"/>
              <a:t>Key challenges in our current structure:</a:t>
            </a:r>
          </a:p>
          <a:p>
            <a:pPr lvl="0"/>
            <a:r>
              <a:rPr lang="en-US" sz="2800" dirty="0" smtClean="0"/>
              <a:t>Unclear service body boundaries often make  public relations difficult to coordinate</a:t>
            </a:r>
          </a:p>
          <a:p>
            <a:pPr>
              <a:buNone/>
            </a:pPr>
            <a:r>
              <a:rPr lang="en-US" sz="3000" dirty="0" smtClean="0"/>
              <a:t>Key solutions provided by state/national body:</a:t>
            </a:r>
          </a:p>
          <a:p>
            <a:r>
              <a:rPr lang="en-US" sz="2800" i="1" dirty="0" smtClean="0"/>
              <a:t>Using existing geographic boundaries to establish service body boundaries makes communication with the public much easier and makes it easier for addicts to find NA</a:t>
            </a:r>
            <a:endParaRPr lang="en-US" sz="2800" dirty="0" smtClean="0"/>
          </a:p>
        </p:txBody>
      </p:sp>
      <p:pic>
        <p:nvPicPr>
          <p:cNvPr id="6" name="Picture 5" descr="IB state national slide 15 &amp;17 SNP shape.jpg"/>
          <p:cNvPicPr>
            <a:picLocks noChangeAspect="1"/>
          </p:cNvPicPr>
          <p:nvPr/>
        </p:nvPicPr>
        <p:blipFill>
          <a:blip r:embed="rId2" cstate="print"/>
          <a:stretch>
            <a:fillRect/>
          </a:stretch>
        </p:blipFill>
        <p:spPr>
          <a:xfrm>
            <a:off x="3925868" y="807348"/>
            <a:ext cx="2703532" cy="163105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dissolve">
                                      <p:cBhvr>
                                        <p:cTn id="7" dur="500"/>
                                        <p:tgtEl>
                                          <p:spTgt spid="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5">
                                            <p:txEl>
                                              <p:pRg st="3" end="3"/>
                                            </p:txEl>
                                          </p:spTgt>
                                        </p:tgtEl>
                                        <p:attrNameLst>
                                          <p:attrName>style.visibility</p:attrName>
                                        </p:attrNameLst>
                                      </p:cBhvr>
                                      <p:to>
                                        <p:strVal val="visible"/>
                                      </p:to>
                                    </p:set>
                                    <p:animEffect transition="in" filter="dissolve">
                                      <p:cBhvr>
                                        <p:cTn id="12"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1828800" y="2209800"/>
            <a:ext cx="7315200" cy="2438400"/>
          </a:xfrm>
        </p:spPr>
        <p:txBody>
          <a:bodyPr>
            <a:normAutofit/>
          </a:bodyPr>
          <a:lstStyle/>
          <a:p>
            <a:r>
              <a:rPr lang="en-US" sz="6000" b="1" dirty="0" smtClean="0">
                <a:solidFill>
                  <a:schemeClr val="bg1">
                    <a:lumMod val="50000"/>
                  </a:schemeClr>
                </a:solidFill>
              </a:rPr>
              <a:t>Intermediate</a:t>
            </a:r>
          </a:p>
          <a:p>
            <a:r>
              <a:rPr lang="en-US" sz="6000" b="1" dirty="0" smtClean="0">
                <a:solidFill>
                  <a:schemeClr val="bg1">
                    <a:lumMod val="50000"/>
                  </a:schemeClr>
                </a:solidFill>
              </a:rPr>
              <a:t>Bodies</a:t>
            </a:r>
            <a:endParaRPr lang="en-US" sz="4000" b="1" dirty="0" smtClean="0">
              <a:solidFill>
                <a:schemeClr val="bg1">
                  <a:lumMod val="50000"/>
                </a:schemeClr>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524000" y="2819400"/>
            <a:ext cx="7620000" cy="3429000"/>
          </a:xfrm>
        </p:spPr>
        <p:txBody>
          <a:bodyPr>
            <a:normAutofit fontScale="92500" lnSpcReduction="10000"/>
          </a:bodyPr>
          <a:lstStyle/>
          <a:p>
            <a:pPr>
              <a:buNone/>
            </a:pPr>
            <a:r>
              <a:rPr lang="en-US" dirty="0" smtClean="0"/>
              <a:t>Key challenges in our current structure:</a:t>
            </a:r>
          </a:p>
          <a:p>
            <a:pPr lvl="0"/>
            <a:r>
              <a:rPr lang="en-US" dirty="0" smtClean="0"/>
              <a:t>There are often underserved places in our current regions</a:t>
            </a:r>
          </a:p>
          <a:p>
            <a:pPr lvl="0">
              <a:buNone/>
            </a:pPr>
            <a:r>
              <a:rPr lang="en-US" dirty="0" smtClean="0"/>
              <a:t>Key solutions provided by state/national body :</a:t>
            </a:r>
          </a:p>
          <a:p>
            <a:r>
              <a:rPr lang="en-US" i="1" dirty="0" smtClean="0"/>
              <a:t>State/national service bodies will be responsible for services that affect the whole of the state, ensuring that all areas are served</a:t>
            </a:r>
            <a:endParaRPr lang="en-US" dirty="0" smtClean="0"/>
          </a:p>
        </p:txBody>
      </p:sp>
      <p:pic>
        <p:nvPicPr>
          <p:cNvPr id="6" name="Picture 5" descr="IB state national slide 15 &amp;17 SNP shape.jpg"/>
          <p:cNvPicPr>
            <a:picLocks noChangeAspect="1"/>
          </p:cNvPicPr>
          <p:nvPr/>
        </p:nvPicPr>
        <p:blipFill>
          <a:blip r:embed="rId2" cstate="print"/>
          <a:stretch>
            <a:fillRect/>
          </a:stretch>
        </p:blipFill>
        <p:spPr>
          <a:xfrm>
            <a:off x="3926899" y="807971"/>
            <a:ext cx="2702502" cy="163043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dissolve">
                                      <p:cBhvr>
                                        <p:cTn id="7" dur="500"/>
                                        <p:tgtEl>
                                          <p:spTgt spid="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5">
                                            <p:txEl>
                                              <p:pRg st="3" end="3"/>
                                            </p:txEl>
                                          </p:spTgt>
                                        </p:tgtEl>
                                        <p:attrNameLst>
                                          <p:attrName>style.visibility</p:attrName>
                                        </p:attrNameLst>
                                      </p:cBhvr>
                                      <p:to>
                                        <p:strVal val="visible"/>
                                      </p:to>
                                    </p:set>
                                    <p:animEffect transition="in" filter="dissolve">
                                      <p:cBhvr>
                                        <p:cTn id="12"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524000" y="2819400"/>
            <a:ext cx="7620000" cy="3429000"/>
          </a:xfrm>
        </p:spPr>
        <p:txBody>
          <a:bodyPr>
            <a:normAutofit fontScale="92500" lnSpcReduction="20000"/>
          </a:bodyPr>
          <a:lstStyle/>
          <a:p>
            <a:pPr>
              <a:buNone/>
            </a:pPr>
            <a:r>
              <a:rPr lang="en-US" dirty="0" smtClean="0"/>
              <a:t>Key challenges in our current structure:</a:t>
            </a:r>
          </a:p>
          <a:p>
            <a:pPr lvl="0"/>
            <a:r>
              <a:rPr lang="en-US" dirty="0" smtClean="0"/>
              <a:t>Services, such as websites, are frequently duplicated creating confusion in service provision and inefficient use of resources</a:t>
            </a:r>
          </a:p>
          <a:p>
            <a:pPr>
              <a:buNone/>
            </a:pPr>
            <a:r>
              <a:rPr lang="en-US" dirty="0" smtClean="0"/>
              <a:t>Key solutions provided by state/national body :</a:t>
            </a:r>
          </a:p>
          <a:p>
            <a:pPr lvl="0"/>
            <a:r>
              <a:rPr lang="en-US" i="1" dirty="0" smtClean="0"/>
              <a:t>Having one service body to cover the state, or country, will help eliminate some of the duplication of efforts</a:t>
            </a:r>
            <a:endParaRPr lang="en-US" dirty="0"/>
          </a:p>
        </p:txBody>
      </p:sp>
      <p:pic>
        <p:nvPicPr>
          <p:cNvPr id="6" name="Picture 5" descr="IB state national slide 15 &amp;17 SNP shape.jpg"/>
          <p:cNvPicPr>
            <a:picLocks noChangeAspect="1"/>
          </p:cNvPicPr>
          <p:nvPr/>
        </p:nvPicPr>
        <p:blipFill>
          <a:blip r:embed="rId2" cstate="print"/>
          <a:stretch>
            <a:fillRect/>
          </a:stretch>
        </p:blipFill>
        <p:spPr>
          <a:xfrm>
            <a:off x="3926896" y="807968"/>
            <a:ext cx="2702504" cy="163043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dissolve">
                                      <p:cBhvr>
                                        <p:cTn id="7" dur="500"/>
                                        <p:tgtEl>
                                          <p:spTgt spid="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5">
                                            <p:txEl>
                                              <p:pRg st="3" end="3"/>
                                            </p:txEl>
                                          </p:spTgt>
                                        </p:tgtEl>
                                        <p:attrNameLst>
                                          <p:attrName>style.visibility</p:attrName>
                                        </p:attrNameLst>
                                      </p:cBhvr>
                                      <p:to>
                                        <p:strVal val="visible"/>
                                      </p:to>
                                    </p:set>
                                    <p:animEffect transition="in" filter="dissolve">
                                      <p:cBhvr>
                                        <p:cTn id="12"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Discussion Questions</a:t>
            </a:r>
            <a:br>
              <a:rPr lang="en-US" sz="4400" dirty="0" smtClean="0"/>
            </a:br>
            <a:r>
              <a:rPr lang="en-US" sz="4000" dirty="0" smtClean="0"/>
              <a:t>State/National Services</a:t>
            </a:r>
            <a:endParaRPr lang="en-US" sz="4400" dirty="0"/>
          </a:p>
        </p:txBody>
      </p:sp>
      <p:sp>
        <p:nvSpPr>
          <p:cNvPr id="3" name="Content Placeholder 2"/>
          <p:cNvSpPr>
            <a:spLocks noGrp="1"/>
          </p:cNvSpPr>
          <p:nvPr>
            <p:ph idx="1"/>
          </p:nvPr>
        </p:nvSpPr>
        <p:spPr>
          <a:xfrm>
            <a:off x="1524000" y="1752600"/>
            <a:ext cx="7620000" cy="5105400"/>
          </a:xfrm>
        </p:spPr>
        <p:txBody>
          <a:bodyPr>
            <a:normAutofit fontScale="92500" lnSpcReduction="10000"/>
          </a:bodyPr>
          <a:lstStyle/>
          <a:p>
            <a:pPr marL="0" indent="3175">
              <a:buNone/>
            </a:pPr>
            <a:r>
              <a:rPr lang="en-US" dirty="0" smtClean="0"/>
              <a:t>Picture applying these models in your community:</a:t>
            </a:r>
          </a:p>
          <a:p>
            <a:pPr marL="452438" lvl="1">
              <a:buFont typeface="Arial" pitchFamily="34" charset="0"/>
              <a:buChar char="•"/>
            </a:pPr>
            <a:r>
              <a:rPr lang="en-US" sz="3200" i="1" dirty="0" smtClean="0"/>
              <a:t>How would these proposals help you to maintain what is positive in our current system concerning state-, province-, or national-level service delivery, or improve your state-, province-, or national-level service delivery?</a:t>
            </a:r>
          </a:p>
          <a:p>
            <a:pPr marL="452438" lvl="1">
              <a:buFont typeface="Arial" pitchFamily="34" charset="0"/>
              <a:buChar char="•"/>
            </a:pPr>
            <a:r>
              <a:rPr lang="en-US" sz="3200" i="1" dirty="0" smtClean="0"/>
              <a:t>What, if any, challenges might these proposals create in your state-, province-, or national-level service delivery?</a:t>
            </a:r>
          </a:p>
          <a:p>
            <a:pPr marL="452438" lvl="1">
              <a:buFont typeface="Arial" pitchFamily="34" charset="0"/>
              <a:buChar char="•"/>
            </a:pPr>
            <a:endParaRPr lang="en-US" i="1"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Discussion Questions</a:t>
            </a:r>
            <a:br>
              <a:rPr lang="en-US" sz="4400" dirty="0" smtClean="0"/>
            </a:br>
            <a:r>
              <a:rPr lang="en-US" sz="4400" dirty="0" smtClean="0"/>
              <a:t>Intermediate Bodies</a:t>
            </a:r>
            <a:endParaRPr lang="en-US" sz="4400" dirty="0"/>
          </a:p>
        </p:txBody>
      </p:sp>
      <p:sp>
        <p:nvSpPr>
          <p:cNvPr id="3" name="Content Placeholder 2"/>
          <p:cNvSpPr>
            <a:spLocks noGrp="1"/>
          </p:cNvSpPr>
          <p:nvPr>
            <p:ph idx="1"/>
          </p:nvPr>
        </p:nvSpPr>
        <p:spPr>
          <a:xfrm>
            <a:off x="1524000" y="1981200"/>
            <a:ext cx="7620000" cy="4144963"/>
          </a:xfrm>
        </p:spPr>
        <p:txBody>
          <a:bodyPr>
            <a:normAutofit/>
          </a:bodyPr>
          <a:lstStyle/>
          <a:p>
            <a:pPr marL="0" indent="3175">
              <a:buNone/>
            </a:pPr>
            <a:r>
              <a:rPr lang="en-US" dirty="0" smtClean="0"/>
              <a:t>Considering the size, density, or other characteristics of your community:</a:t>
            </a:r>
          </a:p>
          <a:p>
            <a:pPr marL="452438" lvl="1">
              <a:buFont typeface="Arial" pitchFamily="34" charset="0"/>
              <a:buChar char="•"/>
            </a:pPr>
            <a:r>
              <a:rPr lang="en-US" sz="3200" i="1" dirty="0" smtClean="0"/>
              <a:t>How could using an intermediate body be useful?</a:t>
            </a:r>
          </a:p>
          <a:p>
            <a:pPr marL="452438" lvl="1">
              <a:buFont typeface="Arial" pitchFamily="34" charset="0"/>
              <a:buChar char="•"/>
            </a:pPr>
            <a:r>
              <a:rPr lang="en-US" sz="3200" i="1" dirty="0" smtClean="0"/>
              <a:t>What, if any, challenges might using an intermediate body create?</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Call to Action</a:t>
            </a:r>
            <a:endParaRPr lang="en-US" dirty="0"/>
          </a:p>
        </p:txBody>
      </p:sp>
      <p:sp>
        <p:nvSpPr>
          <p:cNvPr id="3" name="Content Placeholder 2"/>
          <p:cNvSpPr>
            <a:spLocks noGrp="1"/>
          </p:cNvSpPr>
          <p:nvPr>
            <p:ph idx="1"/>
          </p:nvPr>
        </p:nvSpPr>
        <p:spPr>
          <a:xfrm>
            <a:off x="1905000" y="2133599"/>
            <a:ext cx="6934200" cy="2895601"/>
          </a:xfrm>
        </p:spPr>
        <p:txBody>
          <a:bodyPr>
            <a:normAutofit lnSpcReduction="10000"/>
          </a:bodyPr>
          <a:lstStyle/>
          <a:p>
            <a:pPr>
              <a:buNone/>
            </a:pPr>
            <a:r>
              <a:rPr lang="en-US" dirty="0" smtClean="0"/>
              <a:t>To stay involved, visit the project page at </a:t>
            </a:r>
            <a:br>
              <a:rPr lang="en-US" dirty="0" smtClean="0"/>
            </a:br>
            <a:r>
              <a:rPr lang="en-US" dirty="0" smtClean="0"/>
              <a:t/>
            </a:r>
            <a:br>
              <a:rPr lang="en-US" dirty="0" smtClean="0"/>
            </a:br>
            <a:r>
              <a:rPr lang="en-US" dirty="0" smtClean="0">
                <a:hlinkClick r:id="rId2"/>
              </a:rPr>
              <a:t>http://www.na.org/servicesystem</a:t>
            </a:r>
            <a:r>
              <a:rPr lang="en-US" dirty="0" smtClean="0"/>
              <a:t> </a:t>
            </a:r>
            <a:br>
              <a:rPr lang="en-US" dirty="0" smtClean="0"/>
            </a:br>
            <a:endParaRPr lang="en-US" dirty="0" smtClean="0"/>
          </a:p>
          <a:p>
            <a:pPr marL="568325" lvl="4" indent="346075" defTabSz="284163"/>
            <a:r>
              <a:rPr lang="en-US" sz="2800" dirty="0" smtClean="0"/>
              <a:t>Submit your input by 31 Dec. 2010</a:t>
            </a:r>
          </a:p>
          <a:p>
            <a:pPr marL="568325" lvl="4" indent="346075" defTabSz="284163"/>
            <a:r>
              <a:rPr lang="en-US" sz="2800" dirty="0" smtClean="0"/>
              <a:t>Get project updates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Challenges We Face</a:t>
            </a:r>
            <a:endParaRPr lang="en-US" dirty="0"/>
          </a:p>
        </p:txBody>
      </p:sp>
      <p:sp>
        <p:nvSpPr>
          <p:cNvPr id="3" name="Content Placeholder 2"/>
          <p:cNvSpPr>
            <a:spLocks noGrp="1"/>
          </p:cNvSpPr>
          <p:nvPr>
            <p:ph idx="1"/>
          </p:nvPr>
        </p:nvSpPr>
        <p:spPr/>
        <p:txBody>
          <a:bodyPr/>
          <a:lstStyle/>
          <a:p>
            <a:r>
              <a:rPr lang="en-US" dirty="0" smtClean="0"/>
              <a:t>Groups do not always have a solid connection with the service system</a:t>
            </a:r>
          </a:p>
          <a:p>
            <a:r>
              <a:rPr lang="en-US" dirty="0" smtClean="0"/>
              <a:t>Rural groups may have to travel long distances to service meetings</a:t>
            </a:r>
          </a:p>
          <a:p>
            <a:r>
              <a:rPr lang="en-US" dirty="0" smtClean="0"/>
              <a:t>Urban groups may encounter very large and unmanageable service meetings</a:t>
            </a:r>
          </a:p>
          <a:p>
            <a:r>
              <a:rPr lang="en-US" dirty="0" smtClean="0"/>
              <a:t>Our current structure offers limited options to address these issues</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Desired Outcomes</a:t>
            </a:r>
            <a:endParaRPr lang="en-US" dirty="0"/>
          </a:p>
        </p:txBody>
      </p:sp>
      <p:sp>
        <p:nvSpPr>
          <p:cNvPr id="3" name="Content Placeholder 2"/>
          <p:cNvSpPr>
            <a:spLocks noGrp="1"/>
          </p:cNvSpPr>
          <p:nvPr>
            <p:ph idx="1"/>
          </p:nvPr>
        </p:nvSpPr>
        <p:spPr/>
        <p:txBody>
          <a:bodyPr/>
          <a:lstStyle/>
          <a:p>
            <a:pPr>
              <a:buNone/>
            </a:pPr>
            <a:r>
              <a:rPr lang="en-US" dirty="0" smtClean="0"/>
              <a:t>For all intermediate bodies:</a:t>
            </a:r>
          </a:p>
          <a:p>
            <a:r>
              <a:rPr lang="en-US" dirty="0" smtClean="0"/>
              <a:t>More effective service provision with no duplication of services</a:t>
            </a:r>
          </a:p>
          <a:p>
            <a:r>
              <a:rPr lang="en-US" dirty="0" smtClean="0"/>
              <a:t>More efficient use of resources</a:t>
            </a:r>
          </a:p>
          <a:p>
            <a:r>
              <a:rPr lang="en-US" dirty="0" smtClean="0"/>
              <a:t>A flexible system that responds to varying local needs and conditions</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0" y="2743200"/>
            <a:ext cx="7620000" cy="3916363"/>
          </a:xfrm>
        </p:spPr>
        <p:txBody>
          <a:bodyPr/>
          <a:lstStyle/>
          <a:p>
            <a:r>
              <a:rPr lang="en-US" dirty="0" smtClean="0"/>
              <a:t>Occupy the space between existing service bodies – like pieces of an accordion</a:t>
            </a:r>
          </a:p>
          <a:p>
            <a:r>
              <a:rPr lang="en-US" dirty="0" smtClean="0"/>
              <a:t>Are formed based on need and can be structured to suit local conditions</a:t>
            </a:r>
          </a:p>
          <a:p>
            <a:r>
              <a:rPr lang="en-US" dirty="0" smtClean="0"/>
              <a:t>Primary purpose is to facilitate communication, but they may also deliver services</a:t>
            </a:r>
            <a:endParaRPr lang="en-US" dirty="0"/>
          </a:p>
        </p:txBody>
      </p:sp>
      <p:pic>
        <p:nvPicPr>
          <p:cNvPr id="5" name="Picture 4" descr="IB state national slide 5 IB shape.jpg"/>
          <p:cNvPicPr>
            <a:picLocks noChangeAspect="1"/>
          </p:cNvPicPr>
          <p:nvPr/>
        </p:nvPicPr>
        <p:blipFill>
          <a:blip r:embed="rId2" cstate="print"/>
          <a:stretch>
            <a:fillRect/>
          </a:stretch>
        </p:blipFill>
        <p:spPr>
          <a:xfrm>
            <a:off x="3601974" y="838200"/>
            <a:ext cx="3216402" cy="120015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Flexible</a:t>
            </a:r>
            <a:endParaRPr lang="en-US" dirty="0"/>
          </a:p>
        </p:txBody>
      </p:sp>
      <p:sp>
        <p:nvSpPr>
          <p:cNvPr id="3" name="Content Placeholder 2"/>
          <p:cNvSpPr>
            <a:spLocks noGrp="1"/>
          </p:cNvSpPr>
          <p:nvPr>
            <p:ph idx="1"/>
          </p:nvPr>
        </p:nvSpPr>
        <p:spPr>
          <a:xfrm>
            <a:off x="1524000" y="3505200"/>
            <a:ext cx="7620000" cy="3200400"/>
          </a:xfrm>
        </p:spPr>
        <p:txBody>
          <a:bodyPr>
            <a:normAutofit lnSpcReduction="10000"/>
          </a:bodyPr>
          <a:lstStyle/>
          <a:p>
            <a:pPr indent="3175">
              <a:buNone/>
            </a:pPr>
            <a:r>
              <a:rPr lang="en-US" sz="3500" dirty="0" smtClean="0"/>
              <a:t>In a general sense, we feel strongly that form should follow function and want to find a way to ensure that communities have the flexibility to create a structure that works best for them. </a:t>
            </a:r>
            <a:endParaRPr lang="en-US" dirty="0"/>
          </a:p>
        </p:txBody>
      </p:sp>
      <p:pic>
        <p:nvPicPr>
          <p:cNvPr id="6" name="Picture 5" descr="IB state national slide 6 Flexible icon.jpg"/>
          <p:cNvPicPr>
            <a:picLocks noChangeAspect="1"/>
          </p:cNvPicPr>
          <p:nvPr/>
        </p:nvPicPr>
        <p:blipFill>
          <a:blip r:embed="rId2" cstate="print"/>
          <a:stretch>
            <a:fillRect/>
          </a:stretch>
        </p:blipFill>
        <p:spPr>
          <a:xfrm>
            <a:off x="4324350" y="1276350"/>
            <a:ext cx="2076450" cy="207645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ntermBodyOne.png"/>
          <p:cNvPicPr>
            <a:picLocks noGrp="1" noChangeAspect="1"/>
          </p:cNvPicPr>
          <p:nvPr>
            <p:ph idx="1"/>
          </p:nvPr>
        </p:nvPicPr>
        <p:blipFill>
          <a:blip r:embed="rId2" cstate="print"/>
          <a:stretch>
            <a:fillRect/>
          </a:stretch>
        </p:blipFill>
        <p:spPr>
          <a:xfrm>
            <a:off x="1600200" y="609600"/>
            <a:ext cx="4038600" cy="5559632"/>
          </a:xfrm>
        </p:spPr>
      </p:pic>
      <p:sp>
        <p:nvSpPr>
          <p:cNvPr id="5" name="TextBox 4"/>
          <p:cNvSpPr txBox="1"/>
          <p:nvPr/>
        </p:nvSpPr>
        <p:spPr>
          <a:xfrm>
            <a:off x="5715000" y="182225"/>
            <a:ext cx="3124200" cy="6370975"/>
          </a:xfrm>
          <a:prstGeom prst="rect">
            <a:avLst/>
          </a:prstGeom>
          <a:noFill/>
        </p:spPr>
        <p:txBody>
          <a:bodyPr wrap="square" rtlCol="0">
            <a:spAutoFit/>
          </a:bodyPr>
          <a:lstStyle/>
          <a:p>
            <a:pPr>
              <a:buFont typeface="Arial" pitchFamily="34" charset="0"/>
              <a:buChar char="•"/>
            </a:pPr>
            <a:r>
              <a:rPr lang="en-US" dirty="0" smtClean="0"/>
              <a:t>  </a:t>
            </a:r>
            <a:r>
              <a:rPr lang="en-US" sz="2400" dirty="0" smtClean="0"/>
              <a:t>Enables rural GSUs to send a single delegate on their behalf to the LSU meeting</a:t>
            </a:r>
          </a:p>
          <a:p>
            <a:pPr>
              <a:buFont typeface="Arial" pitchFamily="34" charset="0"/>
              <a:buChar char="•"/>
            </a:pPr>
            <a:r>
              <a:rPr lang="en-US" sz="2400" dirty="0" smtClean="0"/>
              <a:t> Enables urban GSUs to come together to send a single delegate to reduce the size of the LSU</a:t>
            </a:r>
          </a:p>
          <a:p>
            <a:pPr>
              <a:buFont typeface="Arial" pitchFamily="34" charset="0"/>
              <a:buChar char="•"/>
            </a:pPr>
            <a:r>
              <a:rPr lang="en-US" sz="2400" dirty="0" smtClean="0"/>
              <a:t> Could allow minority language speaking groups to come together and send a single delegate to the LSU meeting as well as providing services like translations and events</a:t>
            </a:r>
            <a:endParaRPr lang="en-US" sz="2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ntermBodyOne.png"/>
          <p:cNvPicPr>
            <a:picLocks noGrp="1" noChangeAspect="1"/>
          </p:cNvPicPr>
          <p:nvPr>
            <p:ph idx="1"/>
          </p:nvPr>
        </p:nvPicPr>
        <p:blipFill>
          <a:blip r:embed="rId2" cstate="print"/>
          <a:stretch>
            <a:fillRect/>
          </a:stretch>
        </p:blipFill>
        <p:spPr>
          <a:xfrm>
            <a:off x="1545566" y="593384"/>
            <a:ext cx="4474234" cy="5426416"/>
          </a:xfrm>
        </p:spPr>
      </p:pic>
      <p:sp>
        <p:nvSpPr>
          <p:cNvPr id="5" name="TextBox 4"/>
          <p:cNvSpPr txBox="1"/>
          <p:nvPr/>
        </p:nvSpPr>
        <p:spPr>
          <a:xfrm>
            <a:off x="6019800" y="322957"/>
            <a:ext cx="2895600" cy="6001643"/>
          </a:xfrm>
          <a:prstGeom prst="rect">
            <a:avLst/>
          </a:prstGeom>
          <a:noFill/>
        </p:spPr>
        <p:txBody>
          <a:bodyPr wrap="square" rtlCol="0">
            <a:spAutoFit/>
          </a:bodyPr>
          <a:lstStyle/>
          <a:p>
            <a:pPr>
              <a:buFont typeface="Arial" pitchFamily="34" charset="0"/>
              <a:buChar char="•"/>
            </a:pPr>
            <a:r>
              <a:rPr lang="en-US" dirty="0" smtClean="0"/>
              <a:t>  </a:t>
            </a:r>
            <a:r>
              <a:rPr lang="en-US" sz="2400" dirty="0" smtClean="0"/>
              <a:t>Enables neighboring LSUs to send a single delegate on their behalf to the state/national service body meeting</a:t>
            </a:r>
          </a:p>
          <a:p>
            <a:pPr>
              <a:buFont typeface="Arial" pitchFamily="34" charset="0"/>
              <a:buChar char="•"/>
            </a:pPr>
            <a:r>
              <a:rPr lang="en-US" sz="2400" dirty="0" smtClean="0"/>
              <a:t> Can reduce travel time for trusted servants</a:t>
            </a:r>
          </a:p>
          <a:p>
            <a:pPr>
              <a:buFont typeface="Arial" pitchFamily="34" charset="0"/>
              <a:buChar char="•"/>
            </a:pPr>
            <a:r>
              <a:rPr lang="en-US" sz="2400" dirty="0" smtClean="0"/>
              <a:t> Enables densely populated communities to reduce the number of delegates at the state/national body</a:t>
            </a:r>
          </a:p>
          <a:p>
            <a:endParaRPr lang="en-US" sz="2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0" y="2286000"/>
            <a:ext cx="7620000" cy="4221163"/>
          </a:xfrm>
        </p:spPr>
        <p:txBody>
          <a:bodyPr>
            <a:normAutofit lnSpcReduction="10000"/>
          </a:bodyPr>
          <a:lstStyle/>
          <a:p>
            <a:pPr>
              <a:buNone/>
            </a:pPr>
            <a:r>
              <a:rPr lang="en-US" dirty="0" smtClean="0"/>
              <a:t>Key challenges in our current structure:</a:t>
            </a:r>
          </a:p>
          <a:p>
            <a:pPr lvl="0"/>
            <a:r>
              <a:rPr lang="en-US" dirty="0" smtClean="0"/>
              <a:t>Rural groups often have a long distance to travel to their local service meeting</a:t>
            </a:r>
          </a:p>
          <a:p>
            <a:pPr marL="0" indent="0">
              <a:buNone/>
            </a:pPr>
            <a:r>
              <a:rPr lang="en-US" dirty="0" smtClean="0"/>
              <a:t>Key solutions provided by intermediate body:</a:t>
            </a:r>
          </a:p>
          <a:p>
            <a:r>
              <a:rPr lang="en-US" i="1" dirty="0" smtClean="0"/>
              <a:t>An Intermediate body can function as a “way station” allowing several rural groups to meet  and send a single delegate</a:t>
            </a:r>
            <a:endParaRPr lang="en-US" dirty="0" smtClean="0"/>
          </a:p>
        </p:txBody>
      </p:sp>
      <p:pic>
        <p:nvPicPr>
          <p:cNvPr id="5" name="Picture 4" descr="IB state national slide 5 IB shape.jpg"/>
          <p:cNvPicPr>
            <a:picLocks noChangeAspect="1"/>
          </p:cNvPicPr>
          <p:nvPr/>
        </p:nvPicPr>
        <p:blipFill>
          <a:blip r:embed="rId2" cstate="print"/>
          <a:stretch>
            <a:fillRect/>
          </a:stretch>
        </p:blipFill>
        <p:spPr>
          <a:xfrm>
            <a:off x="3601974" y="838200"/>
            <a:ext cx="3216402" cy="12001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dissolv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dissolve">
                                      <p:cBhvr>
                                        <p:cTn id="1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849</TotalTime>
  <Words>970</Words>
  <Application>Microsoft Office PowerPoint</Application>
  <PresentationFormat>On-screen Show (4:3)</PresentationFormat>
  <Paragraphs>91</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Service System Structural Proposals</vt:lpstr>
      <vt:lpstr>Slide 2</vt:lpstr>
      <vt:lpstr>Challenges We Face</vt:lpstr>
      <vt:lpstr>Desired Outcomes</vt:lpstr>
      <vt:lpstr>Slide 5</vt:lpstr>
      <vt:lpstr>Flexible</vt:lpstr>
      <vt:lpstr>Slide 7</vt:lpstr>
      <vt:lpstr>Slide 8</vt:lpstr>
      <vt:lpstr>Slide 9</vt:lpstr>
      <vt:lpstr>Slide 10</vt:lpstr>
      <vt:lpstr>Slide 11</vt:lpstr>
      <vt:lpstr>Slide 12</vt:lpstr>
      <vt:lpstr>Slide 13</vt:lpstr>
      <vt:lpstr>Challenges We Face</vt:lpstr>
      <vt:lpstr>Desired Outcomes</vt:lpstr>
      <vt:lpstr>Intended Services</vt:lpstr>
      <vt:lpstr>Slide 17</vt:lpstr>
      <vt:lpstr>Defined by Geographic Boundaries</vt:lpstr>
      <vt:lpstr>Slide 19</vt:lpstr>
      <vt:lpstr>Slide 20</vt:lpstr>
      <vt:lpstr>Slide 21</vt:lpstr>
      <vt:lpstr>Discussion Questions State/National Services</vt:lpstr>
      <vt:lpstr>Discussion Questions Intermediate Bodies</vt:lpstr>
      <vt:lpstr>Call to Action</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Chris Corning</dc:creator>
  <cp:lastModifiedBy>nick</cp:lastModifiedBy>
  <cp:revision>88</cp:revision>
  <dcterms:created xsi:type="dcterms:W3CDTF">2010-07-26T19:32:04Z</dcterms:created>
  <dcterms:modified xsi:type="dcterms:W3CDTF">2010-08-23T19:15:16Z</dcterms:modified>
</cp:coreProperties>
</file>