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8" r:id="rId2"/>
    <p:sldId id="282" r:id="rId3"/>
    <p:sldId id="259" r:id="rId4"/>
    <p:sldId id="260" r:id="rId5"/>
    <p:sldId id="261" r:id="rId6"/>
    <p:sldId id="262" r:id="rId7"/>
    <p:sldId id="264" r:id="rId8"/>
    <p:sldId id="273" r:id="rId9"/>
    <p:sldId id="266" r:id="rId10"/>
    <p:sldId id="274" r:id="rId11"/>
    <p:sldId id="275" r:id="rId12"/>
    <p:sldId id="271" r:id="rId13"/>
    <p:sldId id="278" r:id="rId14"/>
    <p:sldId id="268" r:id="rId15"/>
    <p:sldId id="279" r:id="rId16"/>
    <p:sldId id="280" r:id="rId17"/>
    <p:sldId id="265" r:id="rId18"/>
  </p:sldIdLst>
  <p:sldSz cx="9144000" cy="6858000" type="screen4x3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1441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8B3D0688-298C-4DF4-A6E6-DD7595823F99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C2B390DE-6C32-4520-B289-F473302D39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"/>
            <a:ext cx="7315200" cy="3600450"/>
          </a:xfrm>
        </p:spPr>
        <p:txBody>
          <a:bodyPr>
            <a:noAutofit/>
          </a:bodyPr>
          <a:lstStyle>
            <a:lvl1pPr>
              <a:defRPr sz="6000">
                <a:latin typeface="TrajanPro-Bold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73152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  <a:latin typeface="Trajan Pr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600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7526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6002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457200"/>
            <a:ext cx="1463040" cy="1463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320881" y="701881"/>
            <a:ext cx="996696" cy="996696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19200" y="1752600"/>
            <a:ext cx="2286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9D1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2057400" y="3429000"/>
            <a:ext cx="6858000" cy="0"/>
          </a:xfrm>
          <a:prstGeom prst="line">
            <a:avLst/>
          </a:prstGeom>
          <a:ln w="1905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rot="5400000">
            <a:off x="-1905000" y="3429000"/>
            <a:ext cx="6858000" cy="0"/>
          </a:xfrm>
          <a:prstGeom prst="line">
            <a:avLst/>
          </a:prstGeom>
          <a:ln w="38100">
            <a:solidFill>
              <a:srgbClr val="9D1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91440" y="5334000"/>
            <a:ext cx="1051560" cy="10241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Rectangle 11"/>
          <p:cNvSpPr/>
          <p:nvPr userDrawn="1"/>
        </p:nvSpPr>
        <p:spPr>
          <a:xfrm rot="2700000">
            <a:off x="265695" y="5495933"/>
            <a:ext cx="697687" cy="716375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02018" y="6240780"/>
            <a:ext cx="164306" cy="1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sym typeface="Symbol"/>
              </a:rPr>
              <a:t>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>
                <a:latin typeface="Trajan Pro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C38E-BDB2-477D-83E4-B155F958F1F4}" type="datetimeFigureOut">
              <a:rPr lang="en-US" smtClean="0"/>
              <a:pPr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58DC8-5057-47F7-A4A0-C1F70E84F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.org/servicesyste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System Structural Proposals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352800"/>
            <a:ext cx="7315200" cy="3048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&amp;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Recap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Vision Statement 8 x 11_072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2347" y="358588"/>
            <a:ext cx="4810053" cy="6224775"/>
          </a:xfrm>
          <a:ln w="12700">
            <a:solidFill>
              <a:srgbClr val="9D1441"/>
            </a:solidFill>
          </a:ln>
          <a:effectLst>
            <a:outerShdw blurRad="50800" dist="152400" dir="2700000" algn="tl" rotWithShape="0">
              <a:schemeClr val="tx1">
                <a:alpha val="39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562600" y="339078"/>
          <a:ext cx="3352800" cy="4918722"/>
        </p:xfrm>
        <a:graphic>
          <a:graphicData uri="http://schemas.openxmlformats.org/presentationml/2006/ole">
            <p:oleObj spid="_x0000_s1028" name="Acrobat Document" r:id="rId3" imgW="20574000" imgH="30175200" progId="AcroExch.Document.7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76400" y="1447800"/>
          <a:ext cx="3810000" cy="4931044"/>
        </p:xfrm>
        <a:graphic>
          <a:graphicData uri="http://schemas.openxmlformats.org/presentationml/2006/ole">
            <p:oleObj spid="_x0000_s1027" name="Acrobat Document" r:id="rId4" imgW="5829300" imgH="7543800" progId="AcroExch.Document.7">
              <p:embed/>
            </p:oleObj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7391400" cy="4267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/>
              <a:t>	</a:t>
            </a:r>
            <a:r>
              <a:rPr lang="en-US" sz="4400" b="1" dirty="0" smtClean="0"/>
              <a:t>What characteristics must our service system have to move us toward the goals in our Vision Statement and </a:t>
            </a:r>
            <a:r>
              <a:rPr lang="en-US" sz="4400" b="1" smtClean="0"/>
              <a:t>be consistent with </a:t>
            </a:r>
            <a:r>
              <a:rPr lang="en-US" sz="4400" b="1" dirty="0" smtClean="0"/>
              <a:t>the principles of the Twelve Concepts?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Foundational Principles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67000" y="2133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666999" y="3201660"/>
            <a:ext cx="914400" cy="9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667000" y="4267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679357" y="5334000"/>
            <a:ext cx="889686" cy="8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62400" y="22860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Purpose-Driven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54102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Flexible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4196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Geographically Defined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33528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Group-Focused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Driven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3505201"/>
            <a:ext cx="7620000" cy="19049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Each service system unit meets a specific need or group of needs, and each unit’s responsibilities </a:t>
            </a:r>
            <a:r>
              <a:rPr lang="en-US" smtClean="0"/>
              <a:t>are clearly </a:t>
            </a:r>
            <a:r>
              <a:rPr lang="en-US" dirty="0" smtClean="0"/>
              <a:t>defined and understood.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295400" y="1601879"/>
            <a:ext cx="1215841" cy="121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2.22222E-6 L 0.65833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Group-Focused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3505201"/>
            <a:ext cx="7620000" cy="1904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The group support unit (GSU) in each model focuses on aiding the groups in their efforts to carry our message.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295400" y="1603554"/>
            <a:ext cx="1215841" cy="121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2.22222E-6 L 0.65833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Defined by Geographic Boundaries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3505201"/>
            <a:ext cx="7620000" cy="3352799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en-US" dirty="0" smtClean="0"/>
              <a:t>Following established geographic boundaries for our service bodies where practical would: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Allow better interface with professional and legislative bodies,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Make it easier for professionals and the general public to find and communicate with 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293725" y="1603554"/>
            <a:ext cx="1212491" cy="121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2.22222E-6 L 0.65833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3505201"/>
            <a:ext cx="7620000" cy="3352799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dirty="0" smtClean="0"/>
              <a:t>Form should follow function, so each model offers ideas for optional or “intermediate” service bodies, which may be used if needed, but are not “mandated.”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293725" y="1603554"/>
            <a:ext cx="1212491" cy="121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2.22222E-6 L 0.65833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Call to Action!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95400"/>
            <a:ext cx="7467600" cy="5333999"/>
          </a:xfrm>
        </p:spPr>
        <p:txBody>
          <a:bodyPr>
            <a:noAutofit/>
          </a:bodyPr>
          <a:lstStyle/>
          <a:p>
            <a:pPr algn="ctr">
              <a:spcAft>
                <a:spcPts val="1800"/>
              </a:spcAft>
              <a:buNone/>
            </a:pPr>
            <a:r>
              <a:rPr lang="en-US" sz="4000" spc="300" dirty="0" smtClean="0"/>
              <a:t>General Timeline</a:t>
            </a:r>
            <a:endParaRPr lang="en-US" spc="300" dirty="0" smtClean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Summer/Fall 2010 – First discussions &amp; workshops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31 December 2010 – Input received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Early 2011 – Revise &amp; re-release proposals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smtClean="0"/>
              <a:t>Late 2011 – Prepare for WSC</a:t>
            </a: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/>
              <a:t>To stay involved, visit the project page at: </a:t>
            </a:r>
          </a:p>
          <a:p>
            <a:pPr algn="ctr">
              <a:spcBef>
                <a:spcPts val="600"/>
              </a:spcBef>
              <a:buNone/>
            </a:pPr>
            <a:endParaRPr lang="en-US" sz="800" dirty="0" smtClean="0">
              <a:hlinkClick r:id="rId2"/>
            </a:endParaRPr>
          </a:p>
          <a:p>
            <a:pPr algn="ctr">
              <a:spcBef>
                <a:spcPts val="600"/>
              </a:spcBef>
              <a:buNone/>
            </a:pPr>
            <a:r>
              <a:rPr lang="en-US" sz="3000" dirty="0" smtClean="0">
                <a:hlinkClick r:id="rId2"/>
              </a:rPr>
              <a:t>http://www.na.org/servicesystem</a:t>
            </a:r>
            <a:r>
              <a:rPr lang="en-US" sz="3000" dirty="0" smtClean="0"/>
              <a:t> 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64842"/>
            <a:ext cx="1219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Submit your input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Get project updates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Have a local workshop. 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discussion board.</a:t>
            </a:r>
          </a:p>
          <a:p>
            <a:pPr algn="ctr"/>
            <a:endParaRPr lang="en-US" sz="16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Stay involved –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and encourage others to</a:t>
            </a:r>
            <a:br>
              <a:rPr lang="en-US" sz="1600" b="1" dirty="0" smtClean="0">
                <a:solidFill>
                  <a:schemeClr val="bg1"/>
                </a:solidFill>
                <a:latin typeface="+mj-lt"/>
              </a:rPr>
            </a:br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join the process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!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620000" cy="1143000"/>
          </a:xfrm>
        </p:spPr>
        <p:txBody>
          <a:bodyPr/>
          <a:lstStyle/>
          <a:p>
            <a:r>
              <a:rPr lang="en-US" dirty="0" smtClean="0"/>
              <a:t>Desired Outcomes for this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1"/>
            <a:ext cx="7620000" cy="5105400"/>
          </a:xfrm>
        </p:spPr>
        <p:txBody>
          <a:bodyPr>
            <a:normAutofit fontScale="92500" lnSpcReduction="10000"/>
          </a:bodyPr>
          <a:lstStyle/>
          <a:p>
            <a:pPr marL="0" indent="3175">
              <a:buNone/>
            </a:pPr>
            <a:r>
              <a:rPr lang="en-US" dirty="0" smtClean="0"/>
              <a:t>This weekend we hope to: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Help everyone to understand the proposals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Help you get ready to facilitate discussions at home and help other members understand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Receive input and feedback to help shape the future of the work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Hear how these ideas might work in your local communities</a:t>
            </a:r>
          </a:p>
          <a:p>
            <a:pPr marL="452438" lvl="1">
              <a:buFont typeface="Arial" pitchFamily="34" charset="0"/>
              <a:buChar char="•"/>
            </a:pPr>
            <a:r>
              <a:rPr lang="en-US" sz="3200" dirty="0" smtClean="0"/>
              <a:t>Work together to build a holistic service system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620000" cy="3962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Commonly experienced, ongoing challenges in NA service: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Ineffective communication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Insufficient resources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Frustrated trusted servants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Poor atmosphere of recovery in service meetings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6200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Current system works for some, but not for many others</a:t>
            </a:r>
          </a:p>
          <a:p>
            <a:r>
              <a:rPr lang="en-US" dirty="0" smtClean="0"/>
              <a:t>Project adopted at WSC 2008 </a:t>
            </a:r>
          </a:p>
          <a:p>
            <a:r>
              <a:rPr lang="en-US" dirty="0" smtClean="0"/>
              <a:t>Reaffirmed at WSC 2010</a:t>
            </a:r>
          </a:p>
          <a:p>
            <a:r>
              <a:rPr lang="en-US" dirty="0" smtClean="0"/>
              <a:t>The hope is to improve </a:t>
            </a:r>
            <a:r>
              <a:rPr lang="en-US" i="1" dirty="0" smtClean="0"/>
              <a:t>all</a:t>
            </a:r>
            <a:r>
              <a:rPr lang="en-US" dirty="0" smtClean="0"/>
              <a:t> services throughout our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5029200"/>
          </a:xfrm>
        </p:spPr>
        <p:txBody>
          <a:bodyPr>
            <a:noAutofit/>
          </a:bodyPr>
          <a:lstStyle/>
          <a:p>
            <a:r>
              <a:rPr lang="en-US" dirty="0" smtClean="0"/>
              <a:t>Current system designed to meet NA’s needs in the 1970s</a:t>
            </a:r>
          </a:p>
          <a:p>
            <a:r>
              <a:rPr lang="en-US" dirty="0" smtClean="0"/>
              <a:t>Today NA is:</a:t>
            </a:r>
          </a:p>
          <a:p>
            <a:pPr lvl="1"/>
            <a:r>
              <a:rPr lang="en-US" sz="3200" dirty="0" smtClean="0"/>
              <a:t>Larger - more than 58,000 weekly meetings</a:t>
            </a:r>
          </a:p>
          <a:p>
            <a:pPr lvl="1"/>
            <a:r>
              <a:rPr lang="en-US" sz="3200" dirty="0" smtClean="0"/>
              <a:t>Present in 130+ countries</a:t>
            </a:r>
          </a:p>
          <a:p>
            <a:pPr lvl="1"/>
            <a:r>
              <a:rPr lang="en-US" sz="3200" dirty="0" smtClean="0"/>
              <a:t>Faced with far different social/governmental attitudes toward addiction and recovery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620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NAWS restructured in the late 90s, but we haven’t holistically examined local services – until now</a:t>
            </a:r>
          </a:p>
          <a:p>
            <a:r>
              <a:rPr lang="en-US" dirty="0" smtClean="0"/>
              <a:t>Current structure designed before the Twelve Concepts were adopted in 1992</a:t>
            </a:r>
          </a:p>
          <a:p>
            <a:r>
              <a:rPr lang="en-US" dirty="0" smtClean="0"/>
              <a:t>Our hope is for a system that more closely embodies the principles of the Twelve Concepts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an Effective System</a:t>
            </a:r>
            <a:endParaRPr lang="en-US" dirty="0"/>
          </a:p>
        </p:txBody>
      </p:sp>
      <p:pic>
        <p:nvPicPr>
          <p:cNvPr id="4" name="Content Placeholder 3" descr="Fishbone 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736338"/>
            <a:ext cx="7391400" cy="4253686"/>
          </a:xfrm>
          <a:solidFill>
            <a:schemeClr val="bg1">
              <a:lumMod val="8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Process-Driven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315200" cy="44196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  <a:buNone/>
            </a:pPr>
            <a:r>
              <a:rPr lang="en-US" dirty="0" smtClean="0"/>
              <a:t>We must also consider our processes: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Planning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Effectively and efficiently carrying the message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Decision making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Reflecting the will of a loving Higher Power 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Communication 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Sharing information and ideas with each other and those outside NA </a:t>
            </a:r>
          </a:p>
          <a:p>
            <a:pPr marL="457200">
              <a:buNone/>
            </a:pPr>
            <a:r>
              <a:rPr lang="en-US" sz="3000" b="1" dirty="0" smtClean="0">
                <a:solidFill>
                  <a:srgbClr val="9D1441"/>
                </a:solidFill>
              </a:rPr>
              <a:t>Training and Mentoring </a:t>
            </a:r>
          </a:p>
          <a:p>
            <a:pPr marL="457200">
              <a:buNone/>
            </a:pPr>
            <a:r>
              <a:rPr lang="en-US" sz="3000" dirty="0" smtClean="0"/>
              <a:t>	</a:t>
            </a:r>
            <a:r>
              <a:rPr lang="en-US" sz="2800" dirty="0" smtClean="0"/>
              <a:t>Passing on our service experience</a:t>
            </a:r>
            <a:br>
              <a:rPr lang="en-US" sz="2800" dirty="0" smtClean="0"/>
            </a:br>
            <a:r>
              <a:rPr lang="en-US" sz="28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5754469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  <a:t>More on these processes will come</a:t>
            </a:r>
            <a:b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</a:br>
            <a:r>
              <a:rPr lang="en-US" sz="2000" b="1" dirty="0" smtClean="0">
                <a:solidFill>
                  <a:srgbClr val="9D1441"/>
                </a:solidFill>
                <a:latin typeface="TrajanPro-Bold" pitchFamily="18" charset="0"/>
              </a:rPr>
              <a:t>in later versions of these proposals</a:t>
            </a:r>
            <a:endParaRPr lang="en-US" sz="2000" b="1" dirty="0">
              <a:solidFill>
                <a:srgbClr val="9D1441"/>
              </a:solidFill>
              <a:latin typeface="TrajanPro-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1143000"/>
          </a:xfrm>
        </p:spPr>
        <p:txBody>
          <a:bodyPr/>
          <a:lstStyle/>
          <a:p>
            <a:r>
              <a:rPr lang="en-US" dirty="0" smtClean="0"/>
              <a:t>Creating a</a:t>
            </a:r>
            <a:br>
              <a:rPr lang="en-US" dirty="0" smtClean="0"/>
            </a:br>
            <a:r>
              <a:rPr lang="en-US" dirty="0" smtClean="0"/>
              <a:t>Common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620000" cy="2895600"/>
          </a:xfrm>
        </p:spPr>
        <p:txBody>
          <a:bodyPr/>
          <a:lstStyle/>
          <a:p>
            <a:r>
              <a:rPr lang="en-US" dirty="0" smtClean="0"/>
              <a:t>A focal point to guide and inspire us</a:t>
            </a:r>
          </a:p>
          <a:p>
            <a:r>
              <a:rPr lang="en-US" dirty="0" smtClean="0"/>
              <a:t>Based on the world services vision statement</a:t>
            </a:r>
          </a:p>
          <a:p>
            <a:r>
              <a:rPr lang="en-US" dirty="0" smtClean="0"/>
              <a:t>Unanimously approved at WSC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379</Words>
  <Application>Microsoft Office PowerPoint</Application>
  <PresentationFormat>On-screen Show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Acrobat Document</vt:lpstr>
      <vt:lpstr>Service System Structural Proposals</vt:lpstr>
      <vt:lpstr>Desired Outcomes for this Workshop</vt:lpstr>
      <vt:lpstr>Project Background</vt:lpstr>
      <vt:lpstr>Project Background</vt:lpstr>
      <vt:lpstr>Project Background</vt:lpstr>
      <vt:lpstr>Project Background</vt:lpstr>
      <vt:lpstr>Elements of an Effective System</vt:lpstr>
      <vt:lpstr>Process-Driven Structure</vt:lpstr>
      <vt:lpstr>Creating a Common Vision</vt:lpstr>
      <vt:lpstr>Slide 10</vt:lpstr>
      <vt:lpstr>Slide 11</vt:lpstr>
      <vt:lpstr>Foundational Principles</vt:lpstr>
      <vt:lpstr>Purpose Driven</vt:lpstr>
      <vt:lpstr>Group-Focused</vt:lpstr>
      <vt:lpstr>Defined by Geographic Boundaries</vt:lpstr>
      <vt:lpstr>Flexible</vt:lpstr>
      <vt:lpstr>Call to Action!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Corning</dc:creator>
  <cp:lastModifiedBy>nick</cp:lastModifiedBy>
  <cp:revision>95</cp:revision>
  <dcterms:created xsi:type="dcterms:W3CDTF">2010-07-26T19:32:04Z</dcterms:created>
  <dcterms:modified xsi:type="dcterms:W3CDTF">2010-08-23T19:10:05Z</dcterms:modified>
</cp:coreProperties>
</file>