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7"/>
  </p:handoutMasterIdLst>
  <p:sldIdLst>
    <p:sldId id="258" r:id="rId2"/>
    <p:sldId id="282" r:id="rId3"/>
    <p:sldId id="259" r:id="rId4"/>
    <p:sldId id="260" r:id="rId5"/>
    <p:sldId id="261" r:id="rId6"/>
    <p:sldId id="262" r:id="rId7"/>
    <p:sldId id="264" r:id="rId8"/>
    <p:sldId id="273" r:id="rId9"/>
    <p:sldId id="272" r:id="rId10"/>
    <p:sldId id="266" r:id="rId11"/>
    <p:sldId id="274" r:id="rId12"/>
    <p:sldId id="281" r:id="rId13"/>
    <p:sldId id="275" r:id="rId14"/>
    <p:sldId id="265" r:id="rId15"/>
    <p:sldId id="276" r:id="rId16"/>
  </p:sldIdLst>
  <p:sldSz cx="9144000" cy="6858000" type="screen4x3"/>
  <p:notesSz cx="7010400" cy="93726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D1441"/>
    <a:srgbClr val="B2B2B2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7" d="100"/>
          <a:sy n="77" d="100"/>
        </p:scale>
        <p:origin x="-42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8630"/>
          </a:xfrm>
          <a:prstGeom prst="rect">
            <a:avLst/>
          </a:prstGeom>
        </p:spPr>
        <p:txBody>
          <a:bodyPr vert="horz" lIns="93616" tIns="46808" rIns="93616" bIns="46808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8630"/>
          </a:xfrm>
          <a:prstGeom prst="rect">
            <a:avLst/>
          </a:prstGeom>
        </p:spPr>
        <p:txBody>
          <a:bodyPr vert="horz" lIns="93616" tIns="46808" rIns="93616" bIns="46808" rtlCol="0"/>
          <a:lstStyle>
            <a:lvl1pPr algn="r">
              <a:defRPr sz="1200"/>
            </a:lvl1pPr>
          </a:lstStyle>
          <a:p>
            <a:fld id="{8B3D0688-298C-4DF4-A6E6-DD7595823F99}" type="datetimeFigureOut">
              <a:rPr lang="en-US" smtClean="0"/>
              <a:pPr/>
              <a:t>8/23/2010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902343"/>
            <a:ext cx="3037840" cy="468630"/>
          </a:xfrm>
          <a:prstGeom prst="rect">
            <a:avLst/>
          </a:prstGeom>
        </p:spPr>
        <p:txBody>
          <a:bodyPr vert="horz" lIns="93616" tIns="46808" rIns="93616" bIns="46808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902343"/>
            <a:ext cx="3037840" cy="468630"/>
          </a:xfrm>
          <a:prstGeom prst="rect">
            <a:avLst/>
          </a:prstGeom>
        </p:spPr>
        <p:txBody>
          <a:bodyPr vert="horz" lIns="93616" tIns="46808" rIns="93616" bIns="46808" rtlCol="0" anchor="b"/>
          <a:lstStyle>
            <a:lvl1pPr algn="r">
              <a:defRPr sz="1200"/>
            </a:lvl1pPr>
          </a:lstStyle>
          <a:p>
            <a:fld id="{C2B390DE-6C32-4520-B289-F473302D394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1"/>
            <a:ext cx="7315200" cy="3600450"/>
          </a:xfrm>
        </p:spPr>
        <p:txBody>
          <a:bodyPr>
            <a:noAutofit/>
          </a:bodyPr>
          <a:lstStyle>
            <a:lvl1pPr>
              <a:defRPr sz="6000">
                <a:latin typeface="TrajanPro-Bold" pitchFamily="18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73152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4800">
                <a:solidFill>
                  <a:schemeClr val="tx1">
                    <a:tint val="75000"/>
                  </a:schemeClr>
                </a:solidFill>
                <a:latin typeface="Trajan Pro" pitchFamily="18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FC38E-BDB2-477D-83E4-B155F958F1F4}" type="datetimeFigureOut">
              <a:rPr lang="en-US" smtClean="0"/>
              <a:pPr/>
              <a:t>8/23/2010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C58DC8-5057-47F7-A4A0-C1F70E84F55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0" y="0"/>
            <a:ext cx="1600200" cy="6858000"/>
          </a:xfrm>
          <a:prstGeom prst="rect">
            <a:avLst/>
          </a:prstGeom>
          <a:solidFill>
            <a:srgbClr val="9D144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" name="Straight Connector 8"/>
          <p:cNvCxnSpPr/>
          <p:nvPr userDrawn="1"/>
        </p:nvCxnSpPr>
        <p:spPr>
          <a:xfrm rot="5400000">
            <a:off x="-1752600" y="3429000"/>
            <a:ext cx="6858000" cy="0"/>
          </a:xfrm>
          <a:prstGeom prst="line">
            <a:avLst/>
          </a:prstGeom>
          <a:ln w="19050">
            <a:solidFill>
              <a:srgbClr val="9D144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 userDrawn="1"/>
        </p:nvCxnSpPr>
        <p:spPr>
          <a:xfrm rot="5400000">
            <a:off x="-1600200" y="3429000"/>
            <a:ext cx="6858000" cy="0"/>
          </a:xfrm>
          <a:prstGeom prst="line">
            <a:avLst/>
          </a:prstGeom>
          <a:ln w="38100">
            <a:solidFill>
              <a:srgbClr val="9D144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Oval 10"/>
          <p:cNvSpPr/>
          <p:nvPr userDrawn="1"/>
        </p:nvSpPr>
        <p:spPr>
          <a:xfrm>
            <a:off x="91440" y="457200"/>
            <a:ext cx="1463040" cy="1463040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12700">
                <a:solidFill>
                  <a:sysClr val="windowText" lastClr="000000"/>
                </a:solidFill>
              </a:ln>
            </a:endParaRPr>
          </a:p>
        </p:txBody>
      </p:sp>
      <p:sp>
        <p:nvSpPr>
          <p:cNvPr id="12" name="Rectangle 11"/>
          <p:cNvSpPr/>
          <p:nvPr userDrawn="1"/>
        </p:nvSpPr>
        <p:spPr>
          <a:xfrm rot="2700000">
            <a:off x="320881" y="701881"/>
            <a:ext cx="996696" cy="996696"/>
          </a:xfrm>
          <a:prstGeom prst="rect">
            <a:avLst/>
          </a:prstGeom>
          <a:noFill/>
          <a:ln cmpd="sng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12700">
                <a:solidFill>
                  <a:schemeClr val="tx1"/>
                </a:solidFill>
              </a:ln>
            </a:endParaRPr>
          </a:p>
        </p:txBody>
      </p:sp>
      <p:sp>
        <p:nvSpPr>
          <p:cNvPr id="13" name="TextBox 12"/>
          <p:cNvSpPr txBox="1"/>
          <p:nvPr userDrawn="1"/>
        </p:nvSpPr>
        <p:spPr>
          <a:xfrm>
            <a:off x="1219200" y="1752600"/>
            <a:ext cx="228600" cy="2286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solidFill>
                  <a:schemeClr val="bg1"/>
                </a:solidFill>
                <a:sym typeface="Symbol"/>
              </a:rPr>
              <a:t></a:t>
            </a:r>
            <a:endParaRPr lang="en-US" sz="9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FC38E-BDB2-477D-83E4-B155F958F1F4}" type="datetimeFigureOut">
              <a:rPr lang="en-US" smtClean="0"/>
              <a:pPr/>
              <a:t>8/23/2010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C58DC8-5057-47F7-A4A0-C1F70E84F5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FC38E-BDB2-477D-83E4-B155F958F1F4}" type="datetimeFigureOut">
              <a:rPr lang="en-US" smtClean="0"/>
              <a:pPr/>
              <a:t>8/23/2010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C58DC8-5057-47F7-A4A0-C1F70E84F5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0" y="274638"/>
            <a:ext cx="7620000" cy="1143000"/>
          </a:xfrm>
        </p:spPr>
        <p:txBody>
          <a:bodyPr>
            <a:noAutofit/>
          </a:bodyPr>
          <a:lstStyle>
            <a:lvl1pPr>
              <a:defRPr sz="4800">
                <a:latin typeface="Trajan Pro" pitchFamily="18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0" y="1600200"/>
            <a:ext cx="7620000" cy="4525963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FC38E-BDB2-477D-83E4-B155F958F1F4}" type="datetimeFigureOut">
              <a:rPr lang="en-US" smtClean="0"/>
              <a:pPr/>
              <a:t>8/23/2010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C58DC8-5057-47F7-A4A0-C1F70E84F55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0" y="0"/>
            <a:ext cx="1219200" cy="6858000"/>
          </a:xfrm>
          <a:prstGeom prst="rect">
            <a:avLst/>
          </a:prstGeom>
          <a:solidFill>
            <a:srgbClr val="9D144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" name="Straight Connector 8"/>
          <p:cNvCxnSpPr/>
          <p:nvPr userDrawn="1"/>
        </p:nvCxnSpPr>
        <p:spPr>
          <a:xfrm rot="5400000">
            <a:off x="-2057400" y="3429000"/>
            <a:ext cx="6858000" cy="0"/>
          </a:xfrm>
          <a:prstGeom prst="line">
            <a:avLst/>
          </a:prstGeom>
          <a:ln w="19050">
            <a:solidFill>
              <a:srgbClr val="9D144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 userDrawn="1"/>
        </p:nvCxnSpPr>
        <p:spPr>
          <a:xfrm rot="5400000">
            <a:off x="-1905000" y="3429000"/>
            <a:ext cx="6858000" cy="0"/>
          </a:xfrm>
          <a:prstGeom prst="line">
            <a:avLst/>
          </a:prstGeom>
          <a:ln w="38100">
            <a:solidFill>
              <a:srgbClr val="9D144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Oval 10"/>
          <p:cNvSpPr/>
          <p:nvPr userDrawn="1"/>
        </p:nvSpPr>
        <p:spPr>
          <a:xfrm>
            <a:off x="91440" y="5334000"/>
            <a:ext cx="1051560" cy="1024128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12700">
                <a:solidFill>
                  <a:sysClr val="windowText" lastClr="000000"/>
                </a:solidFill>
              </a:ln>
            </a:endParaRPr>
          </a:p>
        </p:txBody>
      </p:sp>
      <p:sp>
        <p:nvSpPr>
          <p:cNvPr id="12" name="Rectangle 11"/>
          <p:cNvSpPr/>
          <p:nvPr userDrawn="1"/>
        </p:nvSpPr>
        <p:spPr>
          <a:xfrm rot="2700000">
            <a:off x="265695" y="5495933"/>
            <a:ext cx="697687" cy="716375"/>
          </a:xfrm>
          <a:prstGeom prst="rect">
            <a:avLst/>
          </a:prstGeom>
          <a:noFill/>
          <a:ln cmpd="sng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12700">
                <a:solidFill>
                  <a:schemeClr val="tx1"/>
                </a:solidFill>
              </a:ln>
            </a:endParaRPr>
          </a:p>
        </p:txBody>
      </p:sp>
      <p:sp>
        <p:nvSpPr>
          <p:cNvPr id="13" name="TextBox 12"/>
          <p:cNvSpPr txBox="1"/>
          <p:nvPr userDrawn="1"/>
        </p:nvSpPr>
        <p:spPr>
          <a:xfrm>
            <a:off x="902018" y="6240780"/>
            <a:ext cx="164306" cy="160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solidFill>
                  <a:schemeClr val="bg1"/>
                </a:solidFill>
                <a:sym typeface="Symbol"/>
              </a:rPr>
              <a:t></a:t>
            </a:r>
            <a:endParaRPr lang="en-US" sz="9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FC38E-BDB2-477D-83E4-B155F958F1F4}" type="datetimeFigureOut">
              <a:rPr lang="en-US" smtClean="0"/>
              <a:pPr/>
              <a:t>8/23/2010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C58DC8-5057-47F7-A4A0-C1F70E84F5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4800">
                <a:latin typeface="Trajan Pro" pitchFamily="18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FC38E-BDB2-477D-83E4-B155F958F1F4}" type="datetimeFigureOut">
              <a:rPr lang="en-US" smtClean="0"/>
              <a:pPr/>
              <a:t>8/23/2010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C58DC8-5057-47F7-A4A0-C1F70E84F5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4800">
                <a:latin typeface="Trajan Pro" pitchFamily="18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FC38E-BDB2-477D-83E4-B155F958F1F4}" type="datetimeFigureOut">
              <a:rPr lang="en-US" smtClean="0"/>
              <a:pPr/>
              <a:t>8/23/2010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C58DC8-5057-47F7-A4A0-C1F70E84F5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4800">
                <a:latin typeface="Trajan Pro" pitchFamily="18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FC38E-BDB2-477D-83E4-B155F958F1F4}" type="datetimeFigureOut">
              <a:rPr lang="en-US" smtClean="0"/>
              <a:pPr/>
              <a:t>8/23/2010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C58DC8-5057-47F7-A4A0-C1F70E84F5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FC38E-BDB2-477D-83E4-B155F958F1F4}" type="datetimeFigureOut">
              <a:rPr lang="en-US" smtClean="0"/>
              <a:pPr/>
              <a:t>8/23/2010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C58DC8-5057-47F7-A4A0-C1F70E84F5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FC38E-BDB2-477D-83E4-B155F958F1F4}" type="datetimeFigureOut">
              <a:rPr lang="en-US" smtClean="0"/>
              <a:pPr/>
              <a:t>8/23/2010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C58DC8-5057-47F7-A4A0-C1F70E84F5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FC38E-BDB2-477D-83E4-B155F958F1F4}" type="datetimeFigureOut">
              <a:rPr lang="en-US" smtClean="0"/>
              <a:pPr/>
              <a:t>8/23/2010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C58DC8-5057-47F7-A4A0-C1F70E84F5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9FC38E-BDB2-477D-83E4-B155F958F1F4}" type="datetimeFigureOut">
              <a:rPr lang="en-US" smtClean="0"/>
              <a:pPr/>
              <a:t>8/23/2010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C58DC8-5057-47F7-A4A0-C1F70E84F55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na.org/servicesystem" TargetMode="Externa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Service System Structural Proposals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1828800" y="3505200"/>
            <a:ext cx="7315200" cy="2895600"/>
          </a:xfrm>
        </p:spPr>
        <p:txBody>
          <a:bodyPr>
            <a:noAutofit/>
          </a:bodyPr>
          <a:lstStyle/>
          <a:p>
            <a:r>
              <a:rPr lang="en-US" sz="6000" b="1" dirty="0" smtClean="0">
                <a:solidFill>
                  <a:schemeClr val="bg1">
                    <a:lumMod val="50000"/>
                  </a:schemeClr>
                </a:solidFill>
              </a:rPr>
              <a:t>Background</a:t>
            </a:r>
            <a:br>
              <a:rPr lang="en-US" sz="6000" b="1" dirty="0" smtClean="0">
                <a:solidFill>
                  <a:schemeClr val="bg1">
                    <a:lumMod val="50000"/>
                  </a:schemeClr>
                </a:solidFill>
              </a:rPr>
            </a:br>
            <a:r>
              <a:rPr lang="en-US" sz="6000" b="1" dirty="0" smtClean="0">
                <a:solidFill>
                  <a:schemeClr val="bg1">
                    <a:lumMod val="50000"/>
                  </a:schemeClr>
                </a:solidFill>
              </a:rPr>
              <a:t>&amp;</a:t>
            </a:r>
            <a:br>
              <a:rPr lang="en-US" sz="6000" b="1" dirty="0" smtClean="0">
                <a:solidFill>
                  <a:schemeClr val="bg1">
                    <a:lumMod val="50000"/>
                  </a:schemeClr>
                </a:solidFill>
              </a:rPr>
            </a:br>
            <a:r>
              <a:rPr lang="en-US" sz="6000" b="1" dirty="0" smtClean="0">
                <a:solidFill>
                  <a:schemeClr val="bg1">
                    <a:lumMod val="50000"/>
                  </a:schemeClr>
                </a:solidFill>
              </a:rPr>
              <a:t>Introduction</a:t>
            </a:r>
            <a:endParaRPr lang="en-US" sz="6000" b="1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0" y="457200"/>
            <a:ext cx="7620000" cy="1143000"/>
          </a:xfrm>
        </p:spPr>
        <p:txBody>
          <a:bodyPr/>
          <a:lstStyle/>
          <a:p>
            <a:r>
              <a:rPr lang="en-US" dirty="0" smtClean="0"/>
              <a:t>Creating a</a:t>
            </a:r>
            <a:br>
              <a:rPr lang="en-US" dirty="0" smtClean="0"/>
            </a:br>
            <a:r>
              <a:rPr lang="en-US" dirty="0" smtClean="0"/>
              <a:t>Common Vision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0" y="2438400"/>
            <a:ext cx="7620000" cy="2895600"/>
          </a:xfrm>
        </p:spPr>
        <p:txBody>
          <a:bodyPr/>
          <a:lstStyle/>
          <a:p>
            <a:r>
              <a:rPr lang="en-US" dirty="0" smtClean="0"/>
              <a:t>A focal point to guide and inspire us</a:t>
            </a:r>
          </a:p>
          <a:p>
            <a:r>
              <a:rPr lang="en-US" dirty="0" smtClean="0"/>
              <a:t>Based on the world services vision statement</a:t>
            </a:r>
          </a:p>
          <a:p>
            <a:r>
              <a:rPr lang="en-US" dirty="0" smtClean="0"/>
              <a:t>Unanimously approved at WSC 2010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3" descr="Vision Statement 8 x 11_07271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962347" y="358588"/>
            <a:ext cx="4810053" cy="6224775"/>
          </a:xfrm>
          <a:ln w="12700">
            <a:solidFill>
              <a:srgbClr val="9D1441"/>
            </a:solidFill>
          </a:ln>
          <a:effectLst>
            <a:outerShdw blurRad="50800" dist="152400" dir="2700000" algn="tl" rotWithShape="0">
              <a:schemeClr val="tx1">
                <a:alpha val="39000"/>
              </a:scheme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 descr="Concepts poster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203863" y="304800"/>
            <a:ext cx="4260274" cy="6248400"/>
          </a:xfrm>
          <a:ln w="12700">
            <a:solidFill>
              <a:srgbClr val="9D1441"/>
            </a:solidFill>
          </a:ln>
          <a:effectLst>
            <a:outerShdw blurRad="50800" dist="152400" dir="2700000" algn="tl" rotWithShape="0">
              <a:schemeClr val="tx1">
                <a:alpha val="39000"/>
              </a:scheme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3030290" y="152400"/>
          <a:ext cx="4440734" cy="6514772"/>
        </p:xfrm>
        <a:graphic>
          <a:graphicData uri="http://schemas.openxmlformats.org/presentationml/2006/ole">
            <p:oleObj spid="_x0000_s1026" name="Acrobat Document" r:id="rId3" imgW="20574000" imgH="30175200" progId="AcroExch.Document.7">
              <p:embed/>
            </p:oleObj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0" y="609600"/>
            <a:ext cx="7620000" cy="1477962"/>
          </a:xfrm>
        </p:spPr>
        <p:txBody>
          <a:bodyPr/>
          <a:lstStyle/>
          <a:p>
            <a:r>
              <a:rPr lang="en-US" b="1" dirty="0" smtClean="0"/>
              <a:t>Twelve Concepts</a:t>
            </a:r>
            <a:br>
              <a:rPr lang="en-US" b="1" dirty="0" smtClean="0"/>
            </a:br>
            <a:r>
              <a:rPr lang="en-US" b="1" dirty="0" smtClean="0"/>
              <a:t>for NA Service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05000" y="3048000"/>
            <a:ext cx="6858000" cy="198120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3600" dirty="0" smtClean="0"/>
              <a:t>	</a:t>
            </a:r>
            <a:r>
              <a:rPr lang="en-US" sz="3600" b="1" dirty="0" smtClean="0"/>
              <a:t>In order to be consistent with the ____ Concept, a service system must…?</a:t>
            </a:r>
            <a:endParaRPr lang="en-US" sz="3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6000" b="1" dirty="0" smtClean="0"/>
              <a:t>Call to Action!</a:t>
            </a:r>
            <a:endParaRPr lang="en-US" sz="6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76400" y="1295400"/>
            <a:ext cx="7467600" cy="5333999"/>
          </a:xfrm>
        </p:spPr>
        <p:txBody>
          <a:bodyPr>
            <a:noAutofit/>
          </a:bodyPr>
          <a:lstStyle/>
          <a:p>
            <a:pPr algn="ctr">
              <a:spcAft>
                <a:spcPts val="1800"/>
              </a:spcAft>
              <a:buNone/>
            </a:pPr>
            <a:r>
              <a:rPr lang="en-US" sz="4000" spc="300" dirty="0" smtClean="0"/>
              <a:t>General Timeline</a:t>
            </a:r>
            <a:endParaRPr lang="en-US" spc="300" dirty="0" smtClean="0"/>
          </a:p>
          <a:p>
            <a:pPr>
              <a:spcBef>
                <a:spcPts val="600"/>
              </a:spcBef>
              <a:spcAft>
                <a:spcPts val="600"/>
              </a:spcAft>
              <a:buNone/>
            </a:pPr>
            <a:r>
              <a:rPr lang="en-US" sz="3000" dirty="0" smtClean="0"/>
              <a:t>Summer/Fall 2010 – First discussions &amp; workshops</a:t>
            </a:r>
          </a:p>
          <a:p>
            <a:pPr>
              <a:spcBef>
                <a:spcPts val="600"/>
              </a:spcBef>
              <a:spcAft>
                <a:spcPts val="600"/>
              </a:spcAft>
              <a:buNone/>
            </a:pPr>
            <a:r>
              <a:rPr lang="en-US" sz="3000" dirty="0" smtClean="0"/>
              <a:t>31 December 2010 – Input received</a:t>
            </a:r>
          </a:p>
          <a:p>
            <a:pPr>
              <a:spcBef>
                <a:spcPts val="600"/>
              </a:spcBef>
              <a:spcAft>
                <a:spcPts val="600"/>
              </a:spcAft>
              <a:buNone/>
            </a:pPr>
            <a:r>
              <a:rPr lang="en-US" sz="3000" dirty="0" smtClean="0"/>
              <a:t>Early 2011 – Revise &amp; re-release proposals </a:t>
            </a:r>
          </a:p>
          <a:p>
            <a:pPr>
              <a:spcBef>
                <a:spcPts val="600"/>
              </a:spcBef>
              <a:spcAft>
                <a:spcPts val="600"/>
              </a:spcAft>
              <a:buNone/>
            </a:pPr>
            <a:r>
              <a:rPr lang="en-US" sz="3000" dirty="0" smtClean="0"/>
              <a:t>Late 2011 – Prepare for WSC</a:t>
            </a:r>
          </a:p>
          <a:p>
            <a:pPr algn="ctr">
              <a:spcBef>
                <a:spcPts val="600"/>
              </a:spcBef>
              <a:buNone/>
            </a:pPr>
            <a:r>
              <a:rPr lang="en-US" sz="3000" dirty="0" smtClean="0"/>
              <a:t>To stay involved, visit the project page at: </a:t>
            </a:r>
          </a:p>
          <a:p>
            <a:pPr algn="ctr">
              <a:spcBef>
                <a:spcPts val="600"/>
              </a:spcBef>
              <a:buNone/>
            </a:pPr>
            <a:endParaRPr lang="en-US" sz="800" dirty="0" smtClean="0">
              <a:hlinkClick r:id="rId2"/>
            </a:endParaRPr>
          </a:p>
          <a:p>
            <a:pPr algn="ctr">
              <a:spcBef>
                <a:spcPts val="600"/>
              </a:spcBef>
              <a:buNone/>
            </a:pPr>
            <a:r>
              <a:rPr lang="en-US" sz="3000" dirty="0" smtClean="0">
                <a:hlinkClick r:id="rId2"/>
              </a:rPr>
              <a:t>http://www.na.org/servicesystem</a:t>
            </a:r>
            <a:r>
              <a:rPr lang="en-US" sz="3000" dirty="0" smtClean="0"/>
              <a:t> </a:t>
            </a:r>
            <a:r>
              <a:rPr lang="en-US" sz="2600" dirty="0" smtClean="0"/>
              <a:t/>
            </a:r>
            <a:br>
              <a:rPr lang="en-US" sz="2600" dirty="0" smtClean="0"/>
            </a:br>
            <a:endParaRPr lang="en-US" sz="2600" dirty="0" smtClean="0"/>
          </a:p>
        </p:txBody>
      </p:sp>
      <p:sp>
        <p:nvSpPr>
          <p:cNvPr id="7" name="TextBox 6"/>
          <p:cNvSpPr txBox="1"/>
          <p:nvPr/>
        </p:nvSpPr>
        <p:spPr>
          <a:xfrm>
            <a:off x="0" y="164842"/>
            <a:ext cx="1219200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chemeClr val="bg1"/>
                </a:solidFill>
                <a:latin typeface="+mj-lt"/>
              </a:rPr>
              <a:t>Submit your input</a:t>
            </a:r>
          </a:p>
          <a:p>
            <a:pPr algn="ctr"/>
            <a:endParaRPr lang="en-US" sz="1600" b="1" dirty="0" smtClean="0">
              <a:solidFill>
                <a:schemeClr val="bg1"/>
              </a:solidFill>
              <a:latin typeface="+mj-lt"/>
            </a:endParaRPr>
          </a:p>
          <a:p>
            <a:pPr algn="ctr"/>
            <a:r>
              <a:rPr lang="en-US" sz="1600" b="1" dirty="0" smtClean="0">
                <a:solidFill>
                  <a:schemeClr val="bg1"/>
                </a:solidFill>
                <a:latin typeface="+mj-lt"/>
              </a:rPr>
              <a:t>Get project updates</a:t>
            </a:r>
          </a:p>
          <a:p>
            <a:pPr algn="ctr"/>
            <a:endParaRPr lang="en-US" sz="1600" b="1" dirty="0" smtClean="0">
              <a:solidFill>
                <a:schemeClr val="bg1"/>
              </a:solidFill>
              <a:latin typeface="+mj-lt"/>
            </a:endParaRPr>
          </a:p>
          <a:p>
            <a:pPr algn="ctr"/>
            <a:r>
              <a:rPr lang="en-US" sz="1600" b="1" dirty="0" smtClean="0">
                <a:solidFill>
                  <a:schemeClr val="bg1"/>
                </a:solidFill>
                <a:latin typeface="+mj-lt"/>
              </a:rPr>
              <a:t>Have a local workshop. </a:t>
            </a:r>
          </a:p>
          <a:p>
            <a:pPr algn="ctr"/>
            <a:endParaRPr lang="en-US" sz="1600" b="1" dirty="0" smtClean="0">
              <a:solidFill>
                <a:schemeClr val="bg1"/>
              </a:solidFill>
              <a:latin typeface="+mj-lt"/>
            </a:endParaRPr>
          </a:p>
          <a:p>
            <a:pPr algn="ctr"/>
            <a:r>
              <a:rPr lang="en-US" sz="1600" b="1" dirty="0" smtClean="0">
                <a:solidFill>
                  <a:schemeClr val="bg1"/>
                </a:solidFill>
                <a:latin typeface="+mj-lt"/>
              </a:rPr>
              <a:t>Join the discussion board.</a:t>
            </a:r>
          </a:p>
          <a:p>
            <a:pPr algn="ctr"/>
            <a:endParaRPr lang="en-US" sz="1600" b="1" dirty="0" smtClean="0">
              <a:solidFill>
                <a:schemeClr val="bg1"/>
              </a:solidFill>
              <a:latin typeface="+mj-lt"/>
            </a:endParaRPr>
          </a:p>
          <a:p>
            <a:pPr algn="ctr"/>
            <a:r>
              <a:rPr lang="en-US" sz="1600" b="1" dirty="0" smtClean="0">
                <a:solidFill>
                  <a:schemeClr val="bg1"/>
                </a:solidFill>
                <a:latin typeface="+mj-lt"/>
              </a:rPr>
              <a:t>Stay involved –</a:t>
            </a:r>
          </a:p>
          <a:p>
            <a:pPr algn="ctr"/>
            <a:r>
              <a:rPr lang="en-US" sz="1600" b="1" dirty="0" smtClean="0">
                <a:solidFill>
                  <a:schemeClr val="bg1"/>
                </a:solidFill>
                <a:latin typeface="+mj-lt"/>
              </a:rPr>
              <a:t>and encourage others to</a:t>
            </a:r>
            <a:br>
              <a:rPr lang="en-US" sz="1600" b="1" dirty="0" smtClean="0">
                <a:solidFill>
                  <a:schemeClr val="bg1"/>
                </a:solidFill>
                <a:latin typeface="+mj-lt"/>
              </a:rPr>
            </a:br>
            <a:r>
              <a:rPr lang="en-US" sz="1600" b="1" dirty="0" smtClean="0">
                <a:solidFill>
                  <a:schemeClr val="bg1"/>
                </a:solidFill>
                <a:latin typeface="+mj-lt"/>
              </a:rPr>
              <a:t>join the process</a:t>
            </a:r>
            <a:r>
              <a:rPr lang="en-US" sz="1200" b="1" dirty="0" smtClean="0">
                <a:solidFill>
                  <a:schemeClr val="bg1"/>
                </a:solidFill>
                <a:latin typeface="+mj-lt"/>
              </a:rPr>
              <a:t>!</a:t>
            </a:r>
            <a:endParaRPr lang="en-US" sz="1200" b="1" dirty="0">
              <a:solidFill>
                <a:schemeClr val="bg1"/>
              </a:solidFill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6000" dirty="0" smtClean="0"/>
              <a:t>Wrap Up</a:t>
            </a:r>
            <a:endParaRPr lang="en-US" sz="6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57400" y="1600200"/>
            <a:ext cx="6553200" cy="4525963"/>
          </a:xfrm>
        </p:spPr>
        <p:txBody>
          <a:bodyPr/>
          <a:lstStyle/>
          <a:p>
            <a:pPr>
              <a:buNone/>
            </a:pPr>
            <a:endParaRPr lang="en-US" dirty="0" smtClean="0"/>
          </a:p>
          <a:p>
            <a:pPr algn="ctr">
              <a:buNone/>
            </a:pPr>
            <a:r>
              <a:rPr lang="en-US" dirty="0" smtClean="0"/>
              <a:t>Thank you!!</a:t>
            </a:r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r>
              <a:rPr lang="en-US" dirty="0" smtClean="0"/>
              <a:t>Announcements/Miscellaneous Info</a:t>
            </a:r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r>
              <a:rPr lang="en-US" dirty="0" smtClean="0"/>
              <a:t>Saturday’s agenda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0" y="381000"/>
            <a:ext cx="7620000" cy="1143000"/>
          </a:xfrm>
        </p:spPr>
        <p:txBody>
          <a:bodyPr/>
          <a:lstStyle/>
          <a:p>
            <a:r>
              <a:rPr lang="en-US" dirty="0" smtClean="0"/>
              <a:t>Desired Outcomes for this Workshop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0" y="1752601"/>
            <a:ext cx="7620000" cy="5105400"/>
          </a:xfrm>
        </p:spPr>
        <p:txBody>
          <a:bodyPr>
            <a:normAutofit fontScale="92500" lnSpcReduction="10000"/>
          </a:bodyPr>
          <a:lstStyle/>
          <a:p>
            <a:pPr marL="0" indent="3175">
              <a:buNone/>
            </a:pPr>
            <a:r>
              <a:rPr lang="en-US" dirty="0" smtClean="0"/>
              <a:t>This weekend we hope to:</a:t>
            </a:r>
          </a:p>
          <a:p>
            <a:pPr marL="452438" lvl="1">
              <a:buFont typeface="Arial" pitchFamily="34" charset="0"/>
              <a:buChar char="•"/>
            </a:pPr>
            <a:r>
              <a:rPr lang="en-US" sz="3200" dirty="0" smtClean="0"/>
              <a:t>Help everyone to understand the proposals</a:t>
            </a:r>
          </a:p>
          <a:p>
            <a:pPr marL="452438" lvl="1">
              <a:buFont typeface="Arial" pitchFamily="34" charset="0"/>
              <a:buChar char="•"/>
            </a:pPr>
            <a:r>
              <a:rPr lang="en-US" sz="3200" dirty="0" smtClean="0"/>
              <a:t>Help you get ready to facilitate discussions at home and help other members understand</a:t>
            </a:r>
          </a:p>
          <a:p>
            <a:pPr marL="452438" lvl="1">
              <a:buFont typeface="Arial" pitchFamily="34" charset="0"/>
              <a:buChar char="•"/>
            </a:pPr>
            <a:r>
              <a:rPr lang="en-US" sz="3200" dirty="0" smtClean="0"/>
              <a:t>Receive input and feedback to help shape the future of the work</a:t>
            </a:r>
          </a:p>
          <a:p>
            <a:pPr marL="452438" lvl="1">
              <a:buFont typeface="Arial" pitchFamily="34" charset="0"/>
              <a:buChar char="•"/>
            </a:pPr>
            <a:r>
              <a:rPr lang="en-US" sz="3200" dirty="0" smtClean="0"/>
              <a:t>Hear how these ideas might work in your local communities</a:t>
            </a:r>
          </a:p>
          <a:p>
            <a:pPr marL="452438" lvl="1">
              <a:buFont typeface="Arial" pitchFamily="34" charset="0"/>
              <a:buChar char="•"/>
            </a:pPr>
            <a:r>
              <a:rPr lang="en-US" sz="3200" dirty="0" smtClean="0"/>
              <a:t>Work together to build a holistic service system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Project Background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0" y="1524000"/>
            <a:ext cx="7620000" cy="3962400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Commonly experienced, ongoing challenges in NA service: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Ineffective communication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Insufficient resources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Frustrated trusted servants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Poor atmosphere of recovery in service meetings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Project Background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0" y="1524000"/>
            <a:ext cx="7620000" cy="3657600"/>
          </a:xfrm>
        </p:spPr>
        <p:txBody>
          <a:bodyPr>
            <a:normAutofit/>
          </a:bodyPr>
          <a:lstStyle/>
          <a:p>
            <a:r>
              <a:rPr lang="en-US" dirty="0" smtClean="0"/>
              <a:t>Current system works for some, but not for many others</a:t>
            </a:r>
          </a:p>
          <a:p>
            <a:r>
              <a:rPr lang="en-US" dirty="0" smtClean="0"/>
              <a:t>Project adopted at WSC 2008 </a:t>
            </a:r>
          </a:p>
          <a:p>
            <a:r>
              <a:rPr lang="en-US" dirty="0" smtClean="0"/>
              <a:t>Reaffirmed at WSC 2010</a:t>
            </a:r>
          </a:p>
          <a:p>
            <a:r>
              <a:rPr lang="en-US" dirty="0" smtClean="0"/>
              <a:t>The hope is to improve </a:t>
            </a:r>
            <a:r>
              <a:rPr lang="en-US" i="1" dirty="0" smtClean="0"/>
              <a:t>all</a:t>
            </a:r>
            <a:r>
              <a:rPr lang="en-US" dirty="0" smtClean="0"/>
              <a:t> services throughout our system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Project Background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0" y="1600200"/>
            <a:ext cx="7620000" cy="5029200"/>
          </a:xfrm>
        </p:spPr>
        <p:txBody>
          <a:bodyPr>
            <a:noAutofit/>
          </a:bodyPr>
          <a:lstStyle/>
          <a:p>
            <a:r>
              <a:rPr lang="en-US" dirty="0" smtClean="0"/>
              <a:t>Current system designed to meet NA’s needs in the 1970s</a:t>
            </a:r>
          </a:p>
          <a:p>
            <a:r>
              <a:rPr lang="en-US" dirty="0" smtClean="0"/>
              <a:t>Today NA is:</a:t>
            </a:r>
          </a:p>
          <a:p>
            <a:pPr lvl="1"/>
            <a:r>
              <a:rPr lang="en-US" sz="3200" dirty="0" smtClean="0"/>
              <a:t>Larger - more than 58,000 weekly meetings</a:t>
            </a:r>
          </a:p>
          <a:p>
            <a:pPr lvl="1"/>
            <a:r>
              <a:rPr lang="en-US" sz="3200" dirty="0" smtClean="0"/>
              <a:t>Present in 130+ countries</a:t>
            </a:r>
          </a:p>
          <a:p>
            <a:pPr lvl="1"/>
            <a:r>
              <a:rPr lang="en-US" sz="3200" dirty="0" smtClean="0"/>
              <a:t>Faced with far different social/governmental attitudes toward addiction and recovery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Project Background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0" y="1600200"/>
            <a:ext cx="7620000" cy="4525963"/>
          </a:xfrm>
        </p:spPr>
        <p:txBody>
          <a:bodyPr>
            <a:normAutofit/>
          </a:bodyPr>
          <a:lstStyle/>
          <a:p>
            <a:r>
              <a:rPr lang="en-US" dirty="0" smtClean="0"/>
              <a:t>NAWS restructured in the late 90s, but we haven’t holistically examined local services – until now</a:t>
            </a:r>
          </a:p>
          <a:p>
            <a:r>
              <a:rPr lang="en-US" dirty="0" smtClean="0"/>
              <a:t>Current structure designed before the Twelve Concepts were adopted in 1992</a:t>
            </a:r>
          </a:p>
          <a:p>
            <a:r>
              <a:rPr lang="en-US" dirty="0" smtClean="0"/>
              <a:t>Our hope is for a system that more closely embodies the principles of the Twelve Concepts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  <a:alpha val="62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Elements of an Effective System</a:t>
            </a:r>
            <a:endParaRPr lang="en-US" dirty="0"/>
          </a:p>
        </p:txBody>
      </p:sp>
      <p:pic>
        <p:nvPicPr>
          <p:cNvPr id="4" name="Content Placeholder 3" descr="Fishbone diagram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600200" y="1736338"/>
            <a:ext cx="7391400" cy="4253686"/>
          </a:xfrm>
          <a:solidFill>
            <a:schemeClr val="bg1">
              <a:lumMod val="85000"/>
            </a:schemeClr>
          </a:solidFill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Process-Driven Structure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0" y="1600200"/>
            <a:ext cx="7315200" cy="4419600"/>
          </a:xfrm>
        </p:spPr>
        <p:txBody>
          <a:bodyPr>
            <a:normAutofit fontScale="85000" lnSpcReduction="20000"/>
          </a:bodyPr>
          <a:lstStyle/>
          <a:p>
            <a:pPr>
              <a:spcAft>
                <a:spcPts val="1200"/>
              </a:spcAft>
              <a:buNone/>
            </a:pPr>
            <a:r>
              <a:rPr lang="en-US" dirty="0" smtClean="0"/>
              <a:t>We must also consider our processes:</a:t>
            </a:r>
          </a:p>
          <a:p>
            <a:pPr marL="457200">
              <a:buNone/>
            </a:pPr>
            <a:r>
              <a:rPr lang="en-US" sz="3000" b="1" dirty="0" smtClean="0">
                <a:solidFill>
                  <a:srgbClr val="9D1441"/>
                </a:solidFill>
              </a:rPr>
              <a:t>Planning</a:t>
            </a:r>
          </a:p>
          <a:p>
            <a:pPr marL="457200">
              <a:buNone/>
            </a:pPr>
            <a:r>
              <a:rPr lang="en-US" sz="3000" dirty="0" smtClean="0"/>
              <a:t>	</a:t>
            </a:r>
            <a:r>
              <a:rPr lang="en-US" sz="2800" dirty="0" smtClean="0"/>
              <a:t>Effectively and efficiently carrying the message</a:t>
            </a:r>
          </a:p>
          <a:p>
            <a:pPr marL="457200">
              <a:buNone/>
            </a:pPr>
            <a:r>
              <a:rPr lang="en-US" sz="3000" b="1" dirty="0" smtClean="0">
                <a:solidFill>
                  <a:srgbClr val="9D1441"/>
                </a:solidFill>
              </a:rPr>
              <a:t>Decision making</a:t>
            </a:r>
          </a:p>
          <a:p>
            <a:pPr marL="457200">
              <a:buNone/>
            </a:pPr>
            <a:r>
              <a:rPr lang="en-US" sz="3000" dirty="0" smtClean="0"/>
              <a:t>	</a:t>
            </a:r>
            <a:r>
              <a:rPr lang="en-US" sz="2800" dirty="0" smtClean="0"/>
              <a:t>Reflecting the will of a loving Higher Power </a:t>
            </a:r>
          </a:p>
          <a:p>
            <a:pPr marL="457200">
              <a:buNone/>
            </a:pPr>
            <a:r>
              <a:rPr lang="en-US" sz="3000" b="1" dirty="0" smtClean="0">
                <a:solidFill>
                  <a:srgbClr val="9D1441"/>
                </a:solidFill>
              </a:rPr>
              <a:t>Communication </a:t>
            </a:r>
          </a:p>
          <a:p>
            <a:pPr marL="457200">
              <a:buNone/>
            </a:pPr>
            <a:r>
              <a:rPr lang="en-US" sz="3000" dirty="0" smtClean="0"/>
              <a:t>	</a:t>
            </a:r>
            <a:r>
              <a:rPr lang="en-US" sz="2800" dirty="0" smtClean="0"/>
              <a:t>Sharing information and ideas with each other and those outside NA </a:t>
            </a:r>
          </a:p>
          <a:p>
            <a:pPr marL="457200">
              <a:buNone/>
            </a:pPr>
            <a:r>
              <a:rPr lang="en-US" sz="3000" b="1" dirty="0" smtClean="0">
                <a:solidFill>
                  <a:srgbClr val="9D1441"/>
                </a:solidFill>
              </a:rPr>
              <a:t>Training and Mentoring </a:t>
            </a:r>
          </a:p>
          <a:p>
            <a:pPr marL="457200">
              <a:buNone/>
            </a:pPr>
            <a:r>
              <a:rPr lang="en-US" sz="3000" dirty="0" smtClean="0"/>
              <a:t>	</a:t>
            </a:r>
            <a:r>
              <a:rPr lang="en-US" sz="2800" dirty="0" smtClean="0"/>
              <a:t>Passing on our service experience</a:t>
            </a:r>
            <a:br>
              <a:rPr lang="en-US" sz="2800" dirty="0" smtClean="0"/>
            </a:br>
            <a:r>
              <a:rPr lang="en-US" sz="2800" dirty="0" smtClean="0"/>
              <a:t>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524000" y="5754469"/>
            <a:ext cx="7620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9D1441"/>
                </a:solidFill>
                <a:latin typeface="TrajanPro-Bold" pitchFamily="18" charset="0"/>
              </a:rPr>
              <a:t>More on these processes will come</a:t>
            </a:r>
            <a:br>
              <a:rPr lang="en-US" sz="2000" b="1" dirty="0" smtClean="0">
                <a:solidFill>
                  <a:srgbClr val="9D1441"/>
                </a:solidFill>
                <a:latin typeface="TrajanPro-Bold" pitchFamily="18" charset="0"/>
              </a:rPr>
            </a:br>
            <a:r>
              <a:rPr lang="en-US" sz="2000" b="1" dirty="0" smtClean="0">
                <a:solidFill>
                  <a:srgbClr val="9D1441"/>
                </a:solidFill>
                <a:latin typeface="TrajanPro-Bold" pitchFamily="18" charset="0"/>
              </a:rPr>
              <a:t>in later versions of these proposals</a:t>
            </a:r>
            <a:endParaRPr lang="en-US" sz="2000" b="1" dirty="0">
              <a:solidFill>
                <a:srgbClr val="9D1441"/>
              </a:solidFill>
              <a:latin typeface="TrajanPro-Bold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42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500"/>
                            </p:stCondLst>
                            <p:childTnLst>
                              <p:par>
                                <p:cTn id="27" presetID="42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500"/>
                            </p:stCondLst>
                            <p:childTnLst>
                              <p:par>
                                <p:cTn id="38" presetID="42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7500"/>
                            </p:stCondLst>
                            <p:childTnLst>
                              <p:par>
                                <p:cTn id="49" presetID="27" presetClass="entr" presetSubtype="0" fill="hold" grpId="0" nodeType="after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1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2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3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0"/>
            <a:ext cx="7315200" cy="3600450"/>
          </a:xfrm>
        </p:spPr>
        <p:txBody>
          <a:bodyPr/>
          <a:lstStyle/>
          <a:p>
            <a:r>
              <a:rPr lang="en-US" dirty="0" smtClean="0"/>
              <a:t>A Vision</a:t>
            </a:r>
            <a:br>
              <a:rPr lang="en-US" dirty="0" smtClean="0"/>
            </a:br>
            <a:r>
              <a:rPr lang="en-US" dirty="0" smtClean="0"/>
              <a:t>for</a:t>
            </a:r>
            <a:br>
              <a:rPr lang="en-US" dirty="0" smtClean="0"/>
            </a:br>
            <a:r>
              <a:rPr lang="en-US" dirty="0" smtClean="0"/>
              <a:t>NA Service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429000"/>
            <a:ext cx="7315200" cy="2819400"/>
          </a:xfrm>
        </p:spPr>
        <p:txBody>
          <a:bodyPr>
            <a:noAutofit/>
          </a:bodyPr>
          <a:lstStyle/>
          <a:p>
            <a:r>
              <a:rPr lang="en-US" sz="5400" b="1" dirty="0" smtClean="0"/>
              <a:t>Our Vision </a:t>
            </a:r>
          </a:p>
          <a:p>
            <a:r>
              <a:rPr lang="en-US" sz="5400" b="1" dirty="0" smtClean="0"/>
              <a:t>&amp; the </a:t>
            </a:r>
          </a:p>
          <a:p>
            <a:r>
              <a:rPr lang="en-US" sz="5400" b="1" dirty="0" smtClean="0"/>
              <a:t>Twelve Concepts</a:t>
            </a:r>
            <a:endParaRPr lang="en-US" sz="5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734</TotalTime>
  <Words>337</Words>
  <Application>Microsoft Office PowerPoint</Application>
  <PresentationFormat>On-screen Show (4:3)</PresentationFormat>
  <Paragraphs>78</Paragraphs>
  <Slides>15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7" baseType="lpstr">
      <vt:lpstr>Office Theme</vt:lpstr>
      <vt:lpstr>Acrobat Document</vt:lpstr>
      <vt:lpstr>Service System Structural Proposals</vt:lpstr>
      <vt:lpstr>Desired Outcomes for this Workshop</vt:lpstr>
      <vt:lpstr>Project Background</vt:lpstr>
      <vt:lpstr>Project Background</vt:lpstr>
      <vt:lpstr>Project Background</vt:lpstr>
      <vt:lpstr>Project Background</vt:lpstr>
      <vt:lpstr>Elements of an Effective System</vt:lpstr>
      <vt:lpstr>Process-Driven Structure</vt:lpstr>
      <vt:lpstr>A Vision for NA Service</vt:lpstr>
      <vt:lpstr>Creating a Common Vision</vt:lpstr>
      <vt:lpstr>Slide 11</vt:lpstr>
      <vt:lpstr>Slide 12</vt:lpstr>
      <vt:lpstr>Twelve Concepts for NA Service</vt:lpstr>
      <vt:lpstr>Call to Action!</vt:lpstr>
      <vt:lpstr>Wrap Up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Chris Corning</dc:creator>
  <cp:lastModifiedBy>nick</cp:lastModifiedBy>
  <cp:revision>84</cp:revision>
  <dcterms:created xsi:type="dcterms:W3CDTF">2010-07-26T19:32:04Z</dcterms:created>
  <dcterms:modified xsi:type="dcterms:W3CDTF">2010-08-23T20:05:01Z</dcterms:modified>
</cp:coreProperties>
</file>