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144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4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582E-5805-4853-A5E2-6903BBC2ACD8}" type="datetimeFigureOut">
              <a:rPr lang="en-US" smtClean="0"/>
              <a:pPr/>
              <a:t>8/5/2010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C51D-97F9-4D71-BDE3-29B3448E3B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582E-5805-4853-A5E2-6903BBC2ACD8}" type="datetimeFigureOut">
              <a:rPr lang="en-US" smtClean="0"/>
              <a:pPr/>
              <a:t>8/5/2010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C51D-97F9-4D71-BDE3-29B3448E3B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582E-5805-4853-A5E2-6903BBC2ACD8}" type="datetimeFigureOut">
              <a:rPr lang="en-US" smtClean="0"/>
              <a:pPr/>
              <a:t>8/5/2010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C51D-97F9-4D71-BDE3-29B3448E3B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582E-5805-4853-A5E2-6903BBC2ACD8}" type="datetimeFigureOut">
              <a:rPr lang="en-US" smtClean="0"/>
              <a:pPr/>
              <a:t>8/5/2010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C51D-97F9-4D71-BDE3-29B3448E3B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582E-5805-4853-A5E2-6903BBC2ACD8}" type="datetimeFigureOut">
              <a:rPr lang="en-US" smtClean="0"/>
              <a:pPr/>
              <a:t>8/5/2010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C51D-97F9-4D71-BDE3-29B3448E3B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582E-5805-4853-A5E2-6903BBC2ACD8}" type="datetimeFigureOut">
              <a:rPr lang="en-US" smtClean="0"/>
              <a:pPr/>
              <a:t>8/5/2010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C51D-97F9-4D71-BDE3-29B3448E3B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582E-5805-4853-A5E2-6903BBC2ACD8}" type="datetimeFigureOut">
              <a:rPr lang="en-US" smtClean="0"/>
              <a:pPr/>
              <a:t>8/5/2010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C51D-97F9-4D71-BDE3-29B3448E3B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582E-5805-4853-A5E2-6903BBC2ACD8}" type="datetimeFigureOut">
              <a:rPr lang="en-US" smtClean="0"/>
              <a:pPr/>
              <a:t>8/5/2010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C51D-97F9-4D71-BDE3-29B3448E3B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582E-5805-4853-A5E2-6903BBC2ACD8}" type="datetimeFigureOut">
              <a:rPr lang="en-US" smtClean="0"/>
              <a:pPr/>
              <a:t>8/5/2010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C51D-97F9-4D71-BDE3-29B3448E3B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582E-5805-4853-A5E2-6903BBC2ACD8}" type="datetimeFigureOut">
              <a:rPr lang="en-US" smtClean="0"/>
              <a:pPr/>
              <a:t>8/5/2010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C51D-97F9-4D71-BDE3-29B3448E3B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582E-5805-4853-A5E2-6903BBC2ACD8}" type="datetimeFigureOut">
              <a:rPr lang="en-US" smtClean="0"/>
              <a:pPr/>
              <a:t>8/5/2010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C51D-97F9-4D71-BDE3-29B3448E3B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1582E-5805-4853-A5E2-6903BBC2ACD8}" type="datetimeFigureOut">
              <a:rPr lang="en-US" smtClean="0"/>
              <a:pPr/>
              <a:t>8/5/2010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FC51D-97F9-4D71-BDE3-29B3448E3B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a.org/servicesystem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0"/>
            <a:ext cx="7315200" cy="3581400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latin typeface="Trajan Pro" pitchFamily="18" charset="0"/>
              </a:rPr>
              <a:t>Service System Structural Proposals</a:t>
            </a:r>
            <a:endParaRPr lang="en-US" sz="6000" b="1" dirty="0">
              <a:latin typeface="Trajan Pro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276600"/>
            <a:ext cx="5867400" cy="28956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bg1">
                    <a:lumMod val="65000"/>
                  </a:schemeClr>
                </a:solidFill>
                <a:latin typeface="Trajan Pro" pitchFamily="18" charset="0"/>
              </a:rPr>
              <a:t>Wrapping Up and Moving Forward</a:t>
            </a:r>
            <a:endParaRPr lang="en-US" sz="6000" b="1" dirty="0">
              <a:solidFill>
                <a:schemeClr val="bg1">
                  <a:lumMod val="65000"/>
                </a:schemeClr>
              </a:solidFill>
              <a:latin typeface="Trajan Pro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600200" cy="6858000"/>
          </a:xfrm>
          <a:prstGeom prst="rect">
            <a:avLst/>
          </a:prstGeom>
          <a:solidFill>
            <a:srgbClr val="9D14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-1752600" y="3429000"/>
            <a:ext cx="6858000" cy="0"/>
          </a:xfrm>
          <a:prstGeom prst="line">
            <a:avLst/>
          </a:prstGeom>
          <a:ln w="1905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-1600200" y="3429000"/>
            <a:ext cx="6858000" cy="0"/>
          </a:xfrm>
          <a:prstGeom prst="line">
            <a:avLst/>
          </a:prstGeom>
          <a:ln w="3810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91440" y="457200"/>
            <a:ext cx="1463040" cy="146304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9" name="Rectangle 8"/>
          <p:cNvSpPr/>
          <p:nvPr/>
        </p:nvSpPr>
        <p:spPr>
          <a:xfrm rot="2700000">
            <a:off x="320881" y="701881"/>
            <a:ext cx="996696" cy="996696"/>
          </a:xfrm>
          <a:prstGeom prst="rect">
            <a:avLst/>
          </a:prstGeom>
          <a:noFill/>
          <a:ln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19200" y="1752600"/>
            <a:ext cx="228600" cy="228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  <a:sym typeface="Symbol"/>
              </a:rPr>
              <a:t>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" cy="6858000"/>
          </a:xfrm>
          <a:prstGeom prst="rect">
            <a:avLst/>
          </a:prstGeom>
          <a:solidFill>
            <a:srgbClr val="9D14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/>
          <p:cNvCxnSpPr/>
          <p:nvPr/>
        </p:nvCxnSpPr>
        <p:spPr>
          <a:xfrm rot="5400000">
            <a:off x="-2057400" y="3429000"/>
            <a:ext cx="6858000" cy="0"/>
          </a:xfrm>
          <a:prstGeom prst="line">
            <a:avLst/>
          </a:prstGeom>
          <a:ln w="1905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rot="5400000">
            <a:off x="-1905000" y="3429000"/>
            <a:ext cx="6858000" cy="0"/>
          </a:xfrm>
          <a:prstGeom prst="line">
            <a:avLst/>
          </a:prstGeom>
          <a:ln w="3810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91440" y="5334000"/>
            <a:ext cx="1051560" cy="102412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6" name="Rectangle 5"/>
          <p:cNvSpPr/>
          <p:nvPr/>
        </p:nvSpPr>
        <p:spPr>
          <a:xfrm rot="2700000">
            <a:off x="265695" y="5495933"/>
            <a:ext cx="697687" cy="716375"/>
          </a:xfrm>
          <a:prstGeom prst="rect">
            <a:avLst/>
          </a:prstGeom>
          <a:noFill/>
          <a:ln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02018" y="6240780"/>
            <a:ext cx="164306" cy="160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  <a:sym typeface="Symbol"/>
              </a:rPr>
              <a:t>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7400" y="2123182"/>
            <a:ext cx="6400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What insights did we gain about the proposals?</a:t>
            </a:r>
          </a:p>
          <a:p>
            <a:endParaRPr lang="en-US" sz="3200" dirty="0" smtClean="0"/>
          </a:p>
          <a:p>
            <a:r>
              <a:rPr lang="en-US" sz="3200" dirty="0" smtClean="0"/>
              <a:t>Are there any new insights?  </a:t>
            </a:r>
          </a:p>
          <a:p>
            <a:endParaRPr lang="en-US" sz="3200" dirty="0" smtClean="0"/>
          </a:p>
          <a:p>
            <a:r>
              <a:rPr lang="en-US" sz="3200" dirty="0" smtClean="0"/>
              <a:t>Are there any questions about the proposals?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0" y="762000"/>
            <a:ext cx="762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Trajan Pro" pitchFamily="18" charset="0"/>
              </a:rPr>
              <a:t>Wrap Up</a:t>
            </a:r>
            <a:endParaRPr lang="en-US" sz="6000" b="1" dirty="0">
              <a:latin typeface="Trajan Pro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" cy="6858000"/>
          </a:xfrm>
          <a:prstGeom prst="rect">
            <a:avLst/>
          </a:prstGeom>
          <a:solidFill>
            <a:srgbClr val="9D14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/>
          <p:cNvCxnSpPr/>
          <p:nvPr/>
        </p:nvCxnSpPr>
        <p:spPr>
          <a:xfrm rot="5400000">
            <a:off x="-2057400" y="3429000"/>
            <a:ext cx="6858000" cy="0"/>
          </a:xfrm>
          <a:prstGeom prst="line">
            <a:avLst/>
          </a:prstGeom>
          <a:ln w="1905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rot="5400000">
            <a:off x="-1905000" y="3429000"/>
            <a:ext cx="6858000" cy="0"/>
          </a:xfrm>
          <a:prstGeom prst="line">
            <a:avLst/>
          </a:prstGeom>
          <a:ln w="3810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91440" y="5334000"/>
            <a:ext cx="1051560" cy="102412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6" name="Rectangle 5"/>
          <p:cNvSpPr/>
          <p:nvPr/>
        </p:nvSpPr>
        <p:spPr>
          <a:xfrm rot="2700000">
            <a:off x="265695" y="5495933"/>
            <a:ext cx="697687" cy="716375"/>
          </a:xfrm>
          <a:prstGeom prst="rect">
            <a:avLst/>
          </a:prstGeom>
          <a:noFill/>
          <a:ln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02018" y="6240780"/>
            <a:ext cx="164306" cy="160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  <a:sym typeface="Symbol"/>
              </a:rPr>
              <a:t>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7400" y="2123182"/>
            <a:ext cx="6400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What will be the challenges we will face in discussing these models as a fellowship</a:t>
            </a:r>
            <a:r>
              <a:rPr lang="en-US" sz="3200" dirty="0" smtClean="0"/>
              <a:t>?</a:t>
            </a:r>
          </a:p>
          <a:p>
            <a:endParaRPr lang="en-US" sz="3200" dirty="0" smtClean="0"/>
          </a:p>
          <a:p>
            <a:r>
              <a:rPr lang="en-US" sz="3200" dirty="0" smtClean="0"/>
              <a:t>What should we stress to try to show the benefit?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0" y="762000"/>
            <a:ext cx="762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latin typeface="Trajan Pro" pitchFamily="18" charset="0"/>
              </a:rPr>
              <a:t>Moving Forward</a:t>
            </a:r>
            <a:endParaRPr lang="en-US" sz="5400" b="1" dirty="0">
              <a:latin typeface="Trajan Pro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" cy="6858000"/>
          </a:xfrm>
          <a:prstGeom prst="rect">
            <a:avLst/>
          </a:prstGeom>
          <a:solidFill>
            <a:srgbClr val="9D14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/>
          <p:cNvCxnSpPr/>
          <p:nvPr/>
        </p:nvCxnSpPr>
        <p:spPr>
          <a:xfrm rot="5400000">
            <a:off x="-2057400" y="3429000"/>
            <a:ext cx="6858000" cy="0"/>
          </a:xfrm>
          <a:prstGeom prst="line">
            <a:avLst/>
          </a:prstGeom>
          <a:ln w="1905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rot="5400000">
            <a:off x="-1905000" y="3429000"/>
            <a:ext cx="6858000" cy="0"/>
          </a:xfrm>
          <a:prstGeom prst="line">
            <a:avLst/>
          </a:prstGeom>
          <a:ln w="3810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91440" y="5334000"/>
            <a:ext cx="1051560" cy="102412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6" name="Rectangle 5"/>
          <p:cNvSpPr/>
          <p:nvPr/>
        </p:nvSpPr>
        <p:spPr>
          <a:xfrm rot="2700000">
            <a:off x="265695" y="5495933"/>
            <a:ext cx="697687" cy="716375"/>
          </a:xfrm>
          <a:prstGeom prst="rect">
            <a:avLst/>
          </a:prstGeom>
          <a:noFill/>
          <a:ln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02018" y="6240780"/>
            <a:ext cx="164306" cy="160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  <a:sym typeface="Symbol"/>
              </a:rPr>
              <a:t>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7400" y="1752600"/>
            <a:ext cx="6400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We still have a lot of work to do. Among other things, we will be offering ideas on :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</a:t>
            </a:r>
            <a:r>
              <a:rPr lang="en-US" sz="3200" dirty="0" smtClean="0"/>
              <a:t>Processes – planning, training, decision making, communication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Resources – fund flow, new and revised service tools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</a:t>
            </a:r>
            <a:r>
              <a:rPr lang="en-US" sz="3200" dirty="0" smtClean="0"/>
              <a:t>People – roles and responsibilities of trusted servants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24000" y="762000"/>
            <a:ext cx="762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latin typeface="Trajan Pro" pitchFamily="18" charset="0"/>
              </a:rPr>
              <a:t>Moving Forward</a:t>
            </a:r>
            <a:endParaRPr lang="en-US" sz="5400" b="1" dirty="0">
              <a:latin typeface="Trajan Pro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" cy="6858000"/>
          </a:xfrm>
          <a:prstGeom prst="rect">
            <a:avLst/>
          </a:prstGeom>
          <a:solidFill>
            <a:srgbClr val="9D14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/>
          <p:cNvCxnSpPr/>
          <p:nvPr/>
        </p:nvCxnSpPr>
        <p:spPr>
          <a:xfrm rot="5400000">
            <a:off x="-2057400" y="3429000"/>
            <a:ext cx="6858000" cy="0"/>
          </a:xfrm>
          <a:prstGeom prst="line">
            <a:avLst/>
          </a:prstGeom>
          <a:ln w="1905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rot="5400000">
            <a:off x="-1905000" y="3429000"/>
            <a:ext cx="6858000" cy="0"/>
          </a:xfrm>
          <a:prstGeom prst="line">
            <a:avLst/>
          </a:prstGeom>
          <a:ln w="3810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91440" y="5334000"/>
            <a:ext cx="1051560" cy="102412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6" name="Rectangle 5"/>
          <p:cNvSpPr/>
          <p:nvPr/>
        </p:nvSpPr>
        <p:spPr>
          <a:xfrm rot="2700000">
            <a:off x="265695" y="5495933"/>
            <a:ext cx="697687" cy="716375"/>
          </a:xfrm>
          <a:prstGeom prst="rect">
            <a:avLst/>
          </a:prstGeom>
          <a:noFill/>
          <a:ln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02018" y="6240780"/>
            <a:ext cx="164306" cy="160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  <a:sym typeface="Symbol"/>
              </a:rPr>
              <a:t>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7400" y="1752600"/>
            <a:ext cx="64008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Take-away materials to help hold local workshops.</a:t>
            </a:r>
          </a:p>
          <a:p>
            <a:endParaRPr lang="en-US" sz="1600" dirty="0" smtClean="0"/>
          </a:p>
          <a:p>
            <a:r>
              <a:rPr lang="en-US" sz="3200" dirty="0" smtClean="0"/>
              <a:t>DVD contains:</a:t>
            </a:r>
          </a:p>
          <a:p>
            <a:pPr marL="692150">
              <a:buFont typeface="Arial" pitchFamily="34" charset="0"/>
              <a:buChar char="•"/>
            </a:pPr>
            <a:r>
              <a:rPr lang="en-US" sz="3200" dirty="0" smtClean="0"/>
              <a:t> </a:t>
            </a:r>
            <a:r>
              <a:rPr lang="en-US" sz="3200" dirty="0" smtClean="0"/>
              <a:t>Handouts</a:t>
            </a:r>
          </a:p>
          <a:p>
            <a:pPr marL="692150">
              <a:buFont typeface="Arial" pitchFamily="34" charset="0"/>
              <a:buChar char="•"/>
            </a:pPr>
            <a:r>
              <a:rPr lang="en-US" sz="3200" dirty="0" smtClean="0"/>
              <a:t> PowerPoints</a:t>
            </a:r>
          </a:p>
          <a:p>
            <a:pPr marL="692150">
              <a:buFont typeface="Arial" pitchFamily="34" charset="0"/>
              <a:buChar char="•"/>
            </a:pPr>
            <a:r>
              <a:rPr lang="en-US" sz="3200" dirty="0" smtClean="0"/>
              <a:t> </a:t>
            </a:r>
            <a:r>
              <a:rPr lang="en-US" sz="3200" dirty="0" smtClean="0"/>
              <a:t>Session profiles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24000" y="762000"/>
            <a:ext cx="762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latin typeface="Trajan Pro" pitchFamily="18" charset="0"/>
              </a:rPr>
              <a:t>Moving Forward</a:t>
            </a:r>
            <a:endParaRPr lang="en-US" sz="5400" b="1" dirty="0">
              <a:latin typeface="Trajan Pro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" cy="6858000"/>
          </a:xfrm>
          <a:prstGeom prst="rect">
            <a:avLst/>
          </a:prstGeom>
          <a:solidFill>
            <a:srgbClr val="9D14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/>
          <p:cNvCxnSpPr/>
          <p:nvPr/>
        </p:nvCxnSpPr>
        <p:spPr>
          <a:xfrm rot="5400000">
            <a:off x="-2057400" y="3429000"/>
            <a:ext cx="6858000" cy="0"/>
          </a:xfrm>
          <a:prstGeom prst="line">
            <a:avLst/>
          </a:prstGeom>
          <a:ln w="1905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rot="5400000">
            <a:off x="-1905000" y="3429000"/>
            <a:ext cx="6858000" cy="0"/>
          </a:xfrm>
          <a:prstGeom prst="line">
            <a:avLst/>
          </a:prstGeom>
          <a:ln w="3810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91440" y="5334000"/>
            <a:ext cx="1051560" cy="102412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6" name="Rectangle 5"/>
          <p:cNvSpPr/>
          <p:nvPr/>
        </p:nvSpPr>
        <p:spPr>
          <a:xfrm rot="2700000">
            <a:off x="265695" y="5495933"/>
            <a:ext cx="697687" cy="716375"/>
          </a:xfrm>
          <a:prstGeom prst="rect">
            <a:avLst/>
          </a:prstGeom>
          <a:noFill/>
          <a:ln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02018" y="6240780"/>
            <a:ext cx="164306" cy="160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  <a:sym typeface="Symbol"/>
              </a:rPr>
              <a:t>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7400" y="1384042"/>
            <a:ext cx="6400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3200" b="1" spc="300" dirty="0" smtClean="0"/>
              <a:t>General Timeline</a:t>
            </a:r>
          </a:p>
          <a:p>
            <a:pPr>
              <a:buNone/>
            </a:pPr>
            <a:r>
              <a:rPr lang="en-US" sz="3200" dirty="0" smtClean="0"/>
              <a:t>Summer/Fall 2010 – First discussions &amp; workshops</a:t>
            </a:r>
          </a:p>
          <a:p>
            <a:pPr>
              <a:buNone/>
            </a:pPr>
            <a:r>
              <a:rPr lang="en-US" sz="3200" dirty="0" smtClean="0"/>
              <a:t>31 December 2010 – Input received</a:t>
            </a:r>
          </a:p>
          <a:p>
            <a:pPr>
              <a:buNone/>
            </a:pPr>
            <a:r>
              <a:rPr lang="en-US" sz="3200" dirty="0" smtClean="0"/>
              <a:t>Early 2011 – Revise &amp; re-release proposals </a:t>
            </a:r>
          </a:p>
          <a:p>
            <a:pPr>
              <a:buNone/>
            </a:pPr>
            <a:r>
              <a:rPr lang="en-US" sz="3200" dirty="0" smtClean="0"/>
              <a:t>Late 2011 – Prepare for WSC</a:t>
            </a:r>
          </a:p>
          <a:p>
            <a:pPr algn="ctr">
              <a:buNone/>
            </a:pPr>
            <a:r>
              <a:rPr lang="en-US" sz="3200" dirty="0" smtClean="0"/>
              <a:t>To stay involved, visit the project page at: </a:t>
            </a:r>
          </a:p>
          <a:p>
            <a:pPr algn="ctr">
              <a:buNone/>
            </a:pPr>
            <a:r>
              <a:rPr lang="en-US" sz="3200" dirty="0" smtClean="0">
                <a:hlinkClick r:id="rId2"/>
              </a:rPr>
              <a:t>http</a:t>
            </a:r>
            <a:r>
              <a:rPr lang="en-US" sz="3200" dirty="0" smtClean="0">
                <a:hlinkClick r:id="rId2"/>
              </a:rPr>
              <a:t>://www.na.org/servicesystem</a:t>
            </a:r>
            <a:r>
              <a:rPr lang="en-US" sz="3200" dirty="0" smtClean="0"/>
              <a:t> </a:t>
            </a:r>
            <a:endParaRPr lang="en-US" sz="32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524000" y="279737"/>
            <a:ext cx="762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Trajan Pro" pitchFamily="18" charset="0"/>
              </a:rPr>
              <a:t>Call to Action!</a:t>
            </a:r>
            <a:endParaRPr lang="en-US" sz="6000" b="1" dirty="0">
              <a:latin typeface="Trajan Pro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64842"/>
            <a:ext cx="12192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Submit your input</a:t>
            </a:r>
          </a:p>
          <a:p>
            <a:pPr algn="ctr"/>
            <a:endParaRPr lang="en-US" sz="1600" b="1" dirty="0" smtClean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Get project updates</a:t>
            </a:r>
          </a:p>
          <a:p>
            <a:pPr algn="ctr"/>
            <a:endParaRPr lang="en-US" sz="1600" b="1" dirty="0" smtClean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Have a local workshop. </a:t>
            </a:r>
          </a:p>
          <a:p>
            <a:pPr algn="ctr"/>
            <a:endParaRPr lang="en-US" sz="1600" b="1" dirty="0" smtClean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Join the discussion board.</a:t>
            </a:r>
          </a:p>
          <a:p>
            <a:pPr algn="ctr"/>
            <a:endParaRPr lang="en-US" sz="1600" b="1" dirty="0" smtClean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Stay involved –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and encourage others to</a:t>
            </a:r>
            <a:br>
              <a:rPr lang="en-US" sz="1600" b="1" dirty="0" smtClean="0">
                <a:solidFill>
                  <a:schemeClr val="bg1"/>
                </a:solidFill>
                <a:latin typeface="+mj-lt"/>
              </a:rPr>
            </a:br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join the process</a:t>
            </a:r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!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ster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 Slide</Template>
  <TotalTime>181</TotalTime>
  <Words>211</Words>
  <Application>Microsoft Office PowerPoint</Application>
  <PresentationFormat>On-screen Show (4:3)</PresentationFormat>
  <Paragraphs>48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Master Slide</vt:lpstr>
      <vt:lpstr>Service System Structural Proposals</vt:lpstr>
      <vt:lpstr>Slide 2</vt:lpstr>
      <vt:lpstr>Slide 3</vt:lpstr>
      <vt:lpstr>Slide 4</vt:lpstr>
      <vt:lpstr>Slide 5</vt:lpstr>
      <vt:lpstr>Slide 6</vt:lpstr>
    </vt:vector>
  </TitlesOfParts>
  <Company>NAWS,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Service System Structural Proposals</dc:title>
  <dc:creator>nick</dc:creator>
  <cp:lastModifiedBy>nick</cp:lastModifiedBy>
  <cp:revision>19</cp:revision>
  <dcterms:created xsi:type="dcterms:W3CDTF">2010-08-05T20:17:06Z</dcterms:created>
  <dcterms:modified xsi:type="dcterms:W3CDTF">2010-08-05T23:18:12Z</dcterms:modified>
</cp:coreProperties>
</file>