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3" r:id="rId7"/>
    <p:sldId id="264" r:id="rId8"/>
    <p:sldId id="261" r:id="rId9"/>
    <p:sldId id="262"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31"/>
    <p:restoredTop sz="87618"/>
  </p:normalViewPr>
  <p:slideViewPr>
    <p:cSldViewPr snapToGrid="0" snapToObjects="1">
      <p:cViewPr varScale="1">
        <p:scale>
          <a:sx n="96" d="100"/>
          <a:sy n="96" d="100"/>
        </p:scale>
        <p:origin x="480" y="160"/>
      </p:cViewPr>
      <p:guideLst/>
    </p:cSldViewPr>
  </p:slideViewPr>
  <p:notesTextViewPr>
    <p:cViewPr>
      <p:scale>
        <a:sx n="1" d="1"/>
        <a:sy n="1" d="1"/>
      </p:scale>
      <p:origin x="0" y="0"/>
    </p:cViewPr>
  </p:notesTextViewPr>
  <p:notesViewPr>
    <p:cSldViewPr snapToGrid="0" snapToObjects="1">
      <p:cViewPr varScale="1">
        <p:scale>
          <a:sx n="77" d="100"/>
          <a:sy n="77" d="100"/>
        </p:scale>
        <p:origin x="3792" y="184"/>
      </p:cViewPr>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060601-16AD-544D-86E0-204D94A78C94}" type="datetimeFigureOut">
              <a:rPr lang="en-US" smtClean="0"/>
              <a:t>10/28/17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EE24F6-8637-0041-99FC-65D39BDA4A8C}" type="slidenum">
              <a:rPr lang="en-US" smtClean="0"/>
              <a:t>‹#›</a:t>
            </a:fld>
            <a:endParaRPr lang="en-US"/>
          </a:p>
        </p:txBody>
      </p:sp>
    </p:spTree>
    <p:extLst>
      <p:ext uri="{BB962C8B-B14F-4D97-AF65-F5344CB8AC3E}">
        <p14:creationId xmlns:p14="http://schemas.microsoft.com/office/powerpoint/2010/main" val="1211797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facing</a:t>
            </a:r>
            <a:r>
              <a:rPr lang="en-US" baseline="0" dirty="0" smtClean="0"/>
              <a:t> an epidemic of involvement in our Fellowships services. The desire to be a part of and be of service is no longer believed to be synonymous, but separate. As our Fellowship grows in numbers never before believed to be possible our members stepping into service are dwindling almost in inverse proportion. At the same time our members of long term service are being pushed out to pasture in the spirit of rotation. How can we look at these 2 items as being linked and possibly find a solution jointly.</a:t>
            </a:r>
            <a:endParaRPr lang="en-US" dirty="0"/>
          </a:p>
        </p:txBody>
      </p:sp>
      <p:sp>
        <p:nvSpPr>
          <p:cNvPr id="4" name="Slide Number Placeholder 3"/>
          <p:cNvSpPr>
            <a:spLocks noGrp="1"/>
          </p:cNvSpPr>
          <p:nvPr>
            <p:ph type="sldNum" sz="quarter" idx="10"/>
          </p:nvPr>
        </p:nvSpPr>
        <p:spPr/>
        <p:txBody>
          <a:bodyPr/>
          <a:lstStyle/>
          <a:p>
            <a:fld id="{9AEE24F6-8637-0041-99FC-65D39BDA4A8C}" type="slidenum">
              <a:rPr lang="en-US" smtClean="0"/>
              <a:t>1</a:t>
            </a:fld>
            <a:endParaRPr lang="en-US"/>
          </a:p>
        </p:txBody>
      </p:sp>
    </p:spTree>
    <p:extLst>
      <p:ext uri="{BB962C8B-B14F-4D97-AF65-F5344CB8AC3E}">
        <p14:creationId xmlns:p14="http://schemas.microsoft.com/office/powerpoint/2010/main" val="2091998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Apathy.  How is it impacting our Fellowship, its growth its attraction, its primary purpose!</a:t>
            </a:r>
            <a:endParaRPr lang="en-US" dirty="0"/>
          </a:p>
        </p:txBody>
      </p:sp>
      <p:sp>
        <p:nvSpPr>
          <p:cNvPr id="4" name="Slide Number Placeholder 3"/>
          <p:cNvSpPr>
            <a:spLocks noGrp="1"/>
          </p:cNvSpPr>
          <p:nvPr>
            <p:ph type="sldNum" sz="quarter" idx="10"/>
          </p:nvPr>
        </p:nvSpPr>
        <p:spPr/>
        <p:txBody>
          <a:bodyPr/>
          <a:lstStyle/>
          <a:p>
            <a:fld id="{9AEE24F6-8637-0041-99FC-65D39BDA4A8C}" type="slidenum">
              <a:rPr lang="en-US" smtClean="0"/>
              <a:t>2</a:t>
            </a:fld>
            <a:endParaRPr lang="en-US"/>
          </a:p>
        </p:txBody>
      </p:sp>
    </p:spTree>
    <p:extLst>
      <p:ext uri="{BB962C8B-B14F-4D97-AF65-F5344CB8AC3E}">
        <p14:creationId xmlns:p14="http://schemas.microsoft.com/office/powerpoint/2010/main" val="42563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Statistics show organized treatment</a:t>
            </a:r>
            <a:r>
              <a:rPr lang="en-US" baseline="0" dirty="0" smtClean="0"/>
              <a:t> feed us 95% of our new members. </a:t>
            </a:r>
          </a:p>
          <a:p>
            <a:r>
              <a:rPr lang="en-US" baseline="0" dirty="0" smtClean="0"/>
              <a:t>How can we impact this mindset in Treatment? PR Solutions?</a:t>
            </a:r>
          </a:p>
          <a:p>
            <a:r>
              <a:rPr lang="en-US" baseline="0" dirty="0" smtClean="0"/>
              <a:t>How can we TEACH a way of thinking, actions teach thoughts, how are we acting?</a:t>
            </a:r>
          </a:p>
          <a:p>
            <a:r>
              <a:rPr lang="en-US" baseline="0" dirty="0" smtClean="0"/>
              <a:t>New members the apex or old timers?</a:t>
            </a:r>
          </a:p>
          <a:p>
            <a:endParaRPr lang="en-US" dirty="0"/>
          </a:p>
        </p:txBody>
      </p:sp>
      <p:sp>
        <p:nvSpPr>
          <p:cNvPr id="4" name="Slide Number Placeholder 3"/>
          <p:cNvSpPr>
            <a:spLocks noGrp="1"/>
          </p:cNvSpPr>
          <p:nvPr>
            <p:ph type="sldNum" sz="quarter" idx="10"/>
          </p:nvPr>
        </p:nvSpPr>
        <p:spPr/>
        <p:txBody>
          <a:bodyPr/>
          <a:lstStyle/>
          <a:p>
            <a:fld id="{9AEE24F6-8637-0041-99FC-65D39BDA4A8C}" type="slidenum">
              <a:rPr lang="en-US" smtClean="0"/>
              <a:t>3</a:t>
            </a:fld>
            <a:endParaRPr lang="en-US"/>
          </a:p>
        </p:txBody>
      </p:sp>
    </p:spTree>
    <p:extLst>
      <p:ext uri="{BB962C8B-B14F-4D97-AF65-F5344CB8AC3E}">
        <p14:creationId xmlns:p14="http://schemas.microsoft.com/office/powerpoint/2010/main" val="385715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Approximately 100% of the respondents indicated they did not have all service commitments filled at Group level, Area Level or Regional level.</a:t>
            </a:r>
          </a:p>
          <a:p>
            <a:r>
              <a:rPr lang="en-US" dirty="0" smtClean="0"/>
              <a:t>The average home group has 5 members. Almost NO Areas have alternates for Admin positions.</a:t>
            </a:r>
          </a:p>
          <a:p>
            <a:r>
              <a:rPr lang="en-US" dirty="0" smtClean="0"/>
              <a:t>12 Step calls have evolved</a:t>
            </a:r>
            <a:r>
              <a:rPr lang="en-US" baseline="0" dirty="0" smtClean="0"/>
              <a:t> into interactive Facetime calls and trying to figure out where they are going to take someone to treatment.</a:t>
            </a:r>
          </a:p>
          <a:p>
            <a:r>
              <a:rPr lang="en-US" baseline="0" dirty="0" smtClean="0"/>
              <a:t>Even the Counter Culture Anti-NAWS </a:t>
            </a:r>
            <a:r>
              <a:rPr lang="en-US" dirty="0" smtClean="0"/>
              <a:t> folks indicate they don’t have nearly enough people involved.</a:t>
            </a:r>
          </a:p>
          <a:p>
            <a:endParaRPr lang="en-US" dirty="0"/>
          </a:p>
        </p:txBody>
      </p:sp>
      <p:sp>
        <p:nvSpPr>
          <p:cNvPr id="4" name="Slide Number Placeholder 3"/>
          <p:cNvSpPr>
            <a:spLocks noGrp="1"/>
          </p:cNvSpPr>
          <p:nvPr>
            <p:ph type="sldNum" sz="quarter" idx="10"/>
          </p:nvPr>
        </p:nvSpPr>
        <p:spPr/>
        <p:txBody>
          <a:bodyPr/>
          <a:lstStyle/>
          <a:p>
            <a:fld id="{9AEE24F6-8637-0041-99FC-65D39BDA4A8C}" type="slidenum">
              <a:rPr lang="en-US" smtClean="0"/>
              <a:t>4</a:t>
            </a:fld>
            <a:endParaRPr lang="en-US"/>
          </a:p>
        </p:txBody>
      </p:sp>
    </p:spTree>
    <p:extLst>
      <p:ext uri="{BB962C8B-B14F-4D97-AF65-F5344CB8AC3E}">
        <p14:creationId xmlns:p14="http://schemas.microsoft.com/office/powerpoint/2010/main" val="1668902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many service bodies trusted servants need to rotate around because of the lack of participation.</a:t>
            </a:r>
          </a:p>
          <a:p>
            <a:r>
              <a:rPr lang="en-US" dirty="0" smtClean="0"/>
              <a:t>It is a paradox, no one is willing</a:t>
            </a:r>
            <a:r>
              <a:rPr lang="en-US" baseline="0" dirty="0" smtClean="0"/>
              <a:t> to do the job, yet members criticize the few members who do.</a:t>
            </a:r>
          </a:p>
          <a:p>
            <a:r>
              <a:rPr lang="en-US" baseline="0" dirty="0" smtClean="0"/>
              <a:t>Many service bodies have an informal HRP</a:t>
            </a:r>
            <a:r>
              <a:rPr lang="mr-IN" baseline="0" dirty="0" smtClean="0"/>
              <a:t>…</a:t>
            </a:r>
            <a:r>
              <a:rPr lang="en-US" baseline="0" dirty="0" smtClean="0"/>
              <a:t>’Oh, so and so has experience with that</a:t>
            </a:r>
            <a:r>
              <a:rPr lang="mr-IN" baseline="0" dirty="0" smtClean="0"/>
              <a:t>…</a:t>
            </a:r>
            <a:r>
              <a:rPr lang="en-US" baseline="0" dirty="0" smtClean="0"/>
              <a:t>”</a:t>
            </a:r>
          </a:p>
          <a:p>
            <a:r>
              <a:rPr lang="en-US" baseline="0" dirty="0" smtClean="0"/>
              <a:t>Fighting a losing battle?  Should it be allowed to fall apart? Do we do more harm than good?</a:t>
            </a:r>
            <a:endParaRPr lang="en-US" dirty="0" smtClean="0"/>
          </a:p>
          <a:p>
            <a:endParaRPr lang="en-US" dirty="0"/>
          </a:p>
        </p:txBody>
      </p:sp>
      <p:sp>
        <p:nvSpPr>
          <p:cNvPr id="4" name="Slide Number Placeholder 3"/>
          <p:cNvSpPr>
            <a:spLocks noGrp="1"/>
          </p:cNvSpPr>
          <p:nvPr>
            <p:ph type="sldNum" sz="quarter" idx="10"/>
          </p:nvPr>
        </p:nvSpPr>
        <p:spPr/>
        <p:txBody>
          <a:bodyPr/>
          <a:lstStyle/>
          <a:p>
            <a:fld id="{9AEE24F6-8637-0041-99FC-65D39BDA4A8C}" type="slidenum">
              <a:rPr lang="en-US" smtClean="0"/>
              <a:t>5</a:t>
            </a:fld>
            <a:endParaRPr lang="en-US"/>
          </a:p>
        </p:txBody>
      </p:sp>
    </p:spTree>
    <p:extLst>
      <p:ext uri="{BB962C8B-B14F-4D97-AF65-F5344CB8AC3E}">
        <p14:creationId xmlns:p14="http://schemas.microsoft.com/office/powerpoint/2010/main" val="1292157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Parent General Assembly is what Jimmy K and Greg P derived from to establish the Tree. It</a:t>
            </a:r>
            <a:r>
              <a:rPr lang="en-US" baseline="0" dirty="0" smtClean="0"/>
              <a:t> stands to reason that we can reflect upon their successes and failures.</a:t>
            </a:r>
            <a:endParaRPr lang="en-US" dirty="0"/>
          </a:p>
        </p:txBody>
      </p:sp>
      <p:sp>
        <p:nvSpPr>
          <p:cNvPr id="4" name="Slide Number Placeholder 3"/>
          <p:cNvSpPr>
            <a:spLocks noGrp="1"/>
          </p:cNvSpPr>
          <p:nvPr>
            <p:ph type="sldNum" sz="quarter" idx="10"/>
          </p:nvPr>
        </p:nvSpPr>
        <p:spPr/>
        <p:txBody>
          <a:bodyPr/>
          <a:lstStyle/>
          <a:p>
            <a:fld id="{9AEE24F6-8637-0041-99FC-65D39BDA4A8C}" type="slidenum">
              <a:rPr lang="en-US" smtClean="0"/>
              <a:t>7</a:t>
            </a:fld>
            <a:endParaRPr lang="en-US"/>
          </a:p>
        </p:txBody>
      </p:sp>
    </p:spTree>
    <p:extLst>
      <p:ext uri="{BB962C8B-B14F-4D97-AF65-F5344CB8AC3E}">
        <p14:creationId xmlns:p14="http://schemas.microsoft.com/office/powerpoint/2010/main" val="7669205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 the information via PR to </a:t>
            </a:r>
            <a:r>
              <a:rPr lang="en-US" b="1" dirty="0" smtClean="0"/>
              <a:t>Substance Abuse and Addictions Counseling</a:t>
            </a:r>
          </a:p>
          <a:p>
            <a:r>
              <a:rPr lang="en-US" dirty="0" smtClean="0"/>
              <a:t>Take the information to National Board for Certified Counselors (NBCC) or the Commission on Rehabilitation Counselor Certification (CRCC)</a:t>
            </a:r>
          </a:p>
          <a:p>
            <a:r>
              <a:rPr lang="en-US" dirty="0" smtClean="0"/>
              <a:t>Tennessee substance abuse counselors are licensed by the Tennessee Board of Alcohol and Drug Abuse Counselors. Tennessee uses standards set by the Association of Addiction Professionals (NAADAC). Prospective licensees take NAADAC examinations and adhere to the NAADAC code of ethics.</a:t>
            </a:r>
          </a:p>
          <a:p>
            <a:r>
              <a:rPr lang="en-US" dirty="0" smtClean="0"/>
              <a:t>Drug Treatment Court programs ‘certify’ Judges through the National Drug Court Institute or NADCP (</a:t>
            </a:r>
            <a:r>
              <a:rPr lang="en-US" dirty="0" err="1" smtClean="0"/>
              <a:t>nadcp.org</a:t>
            </a:r>
            <a:r>
              <a:rPr lang="en-US" dirty="0" smtClean="0"/>
              <a:t>). Their member Judges range in varying</a:t>
            </a:r>
            <a:r>
              <a:rPr lang="en-US" baseline="0" dirty="0" smtClean="0"/>
              <a:t> levels of understanding of our program, the introduction of their participants to our program and the methods by which they handle their assigned participants time with NA. A Public Relations education presentation and developing a long term relationship of providing education at the Nation level to their organization. The results will eventually have the greatest impact coming from the level of most authority within their </a:t>
            </a:r>
            <a:r>
              <a:rPr lang="en-US" baseline="0" dirty="0" err="1" smtClean="0"/>
              <a:t>organizarion</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9AEE24F6-8637-0041-99FC-65D39BDA4A8C}" type="slidenum">
              <a:rPr lang="en-US" smtClean="0"/>
              <a:t>8</a:t>
            </a:fld>
            <a:endParaRPr lang="en-US"/>
          </a:p>
        </p:txBody>
      </p:sp>
    </p:spTree>
    <p:extLst>
      <p:ext uri="{BB962C8B-B14F-4D97-AF65-F5344CB8AC3E}">
        <p14:creationId xmlns:p14="http://schemas.microsoft.com/office/powerpoint/2010/main" val="5738853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EE24F6-8637-0041-99FC-65D39BDA4A8C}" type="slidenum">
              <a:rPr lang="en-US" smtClean="0"/>
              <a:t>9</a:t>
            </a:fld>
            <a:endParaRPr lang="en-US"/>
          </a:p>
        </p:txBody>
      </p:sp>
    </p:spTree>
    <p:extLst>
      <p:ext uri="{BB962C8B-B14F-4D97-AF65-F5344CB8AC3E}">
        <p14:creationId xmlns:p14="http://schemas.microsoft.com/office/powerpoint/2010/main" val="236337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10/28/17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10/28/17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10/28/17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10/28/17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10/28/17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10/28/17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10/28/17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10/28/17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10/28/17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10/28/17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10/28/17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10/28/17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10/28/17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10/28/17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10/28/17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10/28/17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10/28/17</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jpg"/><Relationship Id="rId6" Type="http://schemas.openxmlformats.org/officeDocument/2006/relationships/image" Target="../media/image9.jpg"/><Relationship Id="rId7" Type="http://schemas.openxmlformats.org/officeDocument/2006/relationships/image" Target="../media/image10.jp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12.jpg"/><Relationship Id="rId5" Type="http://schemas.openxmlformats.org/officeDocument/2006/relationships/image" Target="../media/image13.jp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407" y="513523"/>
            <a:ext cx="9090595" cy="4157840"/>
          </a:xfrm>
        </p:spPr>
        <p:txBody>
          <a:bodyPr anchor="t">
            <a:normAutofit/>
          </a:bodyPr>
          <a:lstStyle/>
          <a:p>
            <a:pPr algn="ctr"/>
            <a:r>
              <a:rPr lang="en-US" dirty="0" smtClean="0">
                <a:latin typeface="Marker Felt Thin" charset="0"/>
                <a:ea typeface="Marker Felt Thin" charset="0"/>
                <a:cs typeface="Marker Felt Thin" charset="0"/>
              </a:rPr>
              <a:t>Overcoming </a:t>
            </a:r>
            <a:br>
              <a:rPr lang="en-US" dirty="0" smtClean="0">
                <a:latin typeface="Marker Felt Thin" charset="0"/>
                <a:ea typeface="Marker Felt Thin" charset="0"/>
                <a:cs typeface="Marker Felt Thin" charset="0"/>
              </a:rPr>
            </a:br>
            <a:r>
              <a:rPr lang="en-US" dirty="0" smtClean="0">
                <a:latin typeface="Marker Felt Thin" charset="0"/>
                <a:ea typeface="Marker Felt Thin" charset="0"/>
                <a:cs typeface="Marker Felt Thin" charset="0"/>
              </a:rPr>
              <a:t>APATHY</a:t>
            </a:r>
            <a:br>
              <a:rPr lang="en-US" dirty="0" smtClean="0">
                <a:latin typeface="Marker Felt Thin" charset="0"/>
                <a:ea typeface="Marker Felt Thin" charset="0"/>
                <a:cs typeface="Marker Felt Thin" charset="0"/>
              </a:rPr>
            </a:br>
            <a:r>
              <a:rPr lang="en-US" dirty="0" smtClean="0">
                <a:latin typeface="Marker Felt Thin" charset="0"/>
                <a:ea typeface="Marker Felt Thin" charset="0"/>
                <a:cs typeface="Marker Felt Thin" charset="0"/>
              </a:rPr>
              <a:t>By </a:t>
            </a:r>
            <a:br>
              <a:rPr lang="en-US" dirty="0" smtClean="0">
                <a:latin typeface="Marker Felt Thin" charset="0"/>
                <a:ea typeface="Marker Felt Thin" charset="0"/>
                <a:cs typeface="Marker Felt Thin" charset="0"/>
              </a:rPr>
            </a:br>
            <a:r>
              <a:rPr lang="en-US" dirty="0" smtClean="0">
                <a:latin typeface="Marker Felt Thin" charset="0"/>
                <a:ea typeface="Marker Felt Thin" charset="0"/>
                <a:cs typeface="Marker Felt Thin" charset="0"/>
              </a:rPr>
              <a:t>Using Our Resources</a:t>
            </a:r>
            <a:endParaRPr lang="en-US" dirty="0">
              <a:latin typeface="Marker Felt Thin" charset="0"/>
              <a:ea typeface="Marker Felt Thin" charset="0"/>
              <a:cs typeface="Marker Felt Thin" charset="0"/>
            </a:endParaRPr>
          </a:p>
        </p:txBody>
      </p:sp>
      <p:sp>
        <p:nvSpPr>
          <p:cNvPr id="3" name="Subtitle 2"/>
          <p:cNvSpPr>
            <a:spLocks noGrp="1"/>
          </p:cNvSpPr>
          <p:nvPr>
            <p:ph type="subTitle" idx="1"/>
          </p:nvPr>
        </p:nvSpPr>
        <p:spPr>
          <a:xfrm>
            <a:off x="1839004" y="4465925"/>
            <a:ext cx="8915399" cy="616256"/>
          </a:xfrm>
        </p:spPr>
        <p:txBody>
          <a:bodyPr>
            <a:normAutofit/>
          </a:bodyPr>
          <a:lstStyle/>
          <a:p>
            <a:pPr algn="ctr"/>
            <a:r>
              <a:rPr lang="en-US" sz="2400" i="1" dirty="0" smtClean="0">
                <a:latin typeface="Adobe Hebrew" charset="0"/>
                <a:ea typeface="Adobe Hebrew" charset="0"/>
                <a:cs typeface="Adobe Hebrew" charset="0"/>
              </a:rPr>
              <a:t>Fulfilling our Primary Purpose in Challenging Times</a:t>
            </a:r>
            <a:endParaRPr lang="en-US" sz="2400" i="1" dirty="0">
              <a:latin typeface="Adobe Hebrew" charset="0"/>
              <a:ea typeface="Adobe Hebrew" charset="0"/>
              <a:cs typeface="Adobe Hebrew" charset="0"/>
            </a:endParaRPr>
          </a:p>
        </p:txBody>
      </p:sp>
      <p:sp>
        <p:nvSpPr>
          <p:cNvPr id="4" name="TextBox 3"/>
          <p:cNvSpPr txBox="1"/>
          <p:nvPr/>
        </p:nvSpPr>
        <p:spPr>
          <a:xfrm>
            <a:off x="6996368" y="5862045"/>
            <a:ext cx="5016337" cy="646331"/>
          </a:xfrm>
          <a:prstGeom prst="rect">
            <a:avLst/>
          </a:prstGeom>
          <a:noFill/>
        </p:spPr>
        <p:txBody>
          <a:bodyPr wrap="square" rtlCol="0">
            <a:spAutoFit/>
          </a:bodyPr>
          <a:lstStyle/>
          <a:p>
            <a:r>
              <a:rPr lang="en-US" dirty="0" smtClean="0"/>
              <a:t>Facilitators</a:t>
            </a:r>
          </a:p>
          <a:p>
            <a:r>
              <a:rPr lang="en-US" dirty="0" smtClean="0"/>
              <a:t>Tim C. RD,  Jim B. RD-A, Volunteer Region</a:t>
            </a:r>
            <a:endParaRPr lang="en-US" dirty="0"/>
          </a:p>
        </p:txBody>
      </p:sp>
    </p:spTree>
    <p:extLst>
      <p:ext uri="{BB962C8B-B14F-4D97-AF65-F5344CB8AC3E}">
        <p14:creationId xmlns:p14="http://schemas.microsoft.com/office/powerpoint/2010/main" val="9025207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69817" y="821334"/>
            <a:ext cx="8911687" cy="1280890"/>
          </a:xfrm>
        </p:spPr>
        <p:txBody>
          <a:bodyPr/>
          <a:lstStyle/>
          <a:p>
            <a:pPr algn="ctr"/>
            <a:r>
              <a:rPr lang="en-US" smtClean="0"/>
              <a:t>Conclusions &amp; Moving </a:t>
            </a:r>
            <a:r>
              <a:rPr lang="en-US" dirty="0" smtClean="0"/>
              <a:t>Forward</a:t>
            </a:r>
            <a:endParaRPr lang="en-US" dirty="0"/>
          </a:p>
        </p:txBody>
      </p:sp>
      <p:sp>
        <p:nvSpPr>
          <p:cNvPr id="3" name="Content Placeholder 2"/>
          <p:cNvSpPr>
            <a:spLocks noGrp="1"/>
          </p:cNvSpPr>
          <p:nvPr>
            <p:ph idx="1"/>
          </p:nvPr>
        </p:nvSpPr>
        <p:spPr>
          <a:xfrm>
            <a:off x="2592924" y="1708484"/>
            <a:ext cx="7465475" cy="4202738"/>
          </a:xfrm>
        </p:spPr>
        <p:txBody>
          <a:bodyPr/>
          <a:lstStyle/>
          <a:p>
            <a:r>
              <a:rPr lang="en-US" sz="2000" dirty="0" smtClean="0"/>
              <a:t>Local Resources used in Conjunction With Other Corresponding Resource The PR Message at the Local Level needs to be Identical to the PR message that the PR committee presents at National Associations.</a:t>
            </a:r>
          </a:p>
          <a:p>
            <a:r>
              <a:rPr lang="en-US" sz="2000" dirty="0" smtClean="0"/>
              <a:t>A VISION-Identify the goal, not just the problem.</a:t>
            </a:r>
          </a:p>
          <a:p>
            <a:r>
              <a:rPr lang="en-US" sz="2000" dirty="0" smtClean="0"/>
              <a:t>Missed opportunities, schools and </a:t>
            </a:r>
            <a:r>
              <a:rPr lang="en-US" sz="2000" dirty="0" err="1" smtClean="0"/>
              <a:t>VoTec</a:t>
            </a:r>
            <a:r>
              <a:rPr lang="en-US" sz="2000" dirty="0" smtClean="0"/>
              <a:t> What about positive organizations? Boy/Girl Scouts, 4H, ROTC, Young Leaders.</a:t>
            </a:r>
          </a:p>
          <a:p>
            <a:r>
              <a:rPr lang="en-US" sz="2000" dirty="0" smtClean="0"/>
              <a:t>A concept of ‘Inspired Leadership’ to strongly encourage service.</a:t>
            </a:r>
          </a:p>
          <a:p>
            <a:endParaRPr lang="en-US" dirty="0"/>
          </a:p>
        </p:txBody>
      </p:sp>
    </p:spTree>
    <p:extLst>
      <p:ext uri="{BB962C8B-B14F-4D97-AF65-F5344CB8AC3E}">
        <p14:creationId xmlns:p14="http://schemas.microsoft.com/office/powerpoint/2010/main" val="16954857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Identifying The Problem</a:t>
            </a:r>
            <a:br>
              <a:rPr lang="en-US" dirty="0" smtClean="0"/>
            </a:br>
            <a:r>
              <a:rPr lang="en-US" dirty="0" smtClean="0"/>
              <a:t>What IS Apathy??</a:t>
            </a:r>
            <a:endParaRPr lang="en-US" dirty="0"/>
          </a:p>
        </p:txBody>
      </p:sp>
      <p:sp>
        <p:nvSpPr>
          <p:cNvPr id="3" name="Content Placeholder 2"/>
          <p:cNvSpPr>
            <a:spLocks noGrp="1"/>
          </p:cNvSpPr>
          <p:nvPr>
            <p:ph idx="1"/>
          </p:nvPr>
        </p:nvSpPr>
        <p:spPr>
          <a:xfrm>
            <a:off x="3058142" y="1877094"/>
            <a:ext cx="7981252" cy="3777622"/>
          </a:xfrm>
        </p:spPr>
        <p:txBody>
          <a:bodyPr/>
          <a:lstStyle/>
          <a:p>
            <a:r>
              <a:rPr lang="en-US" sz="3600" dirty="0" smtClean="0"/>
              <a:t>-A state of </a:t>
            </a:r>
            <a:r>
              <a:rPr lang="en-US" sz="6600" dirty="0" smtClean="0">
                <a:latin typeface="Impact" charset="0"/>
                <a:ea typeface="Impact" charset="0"/>
                <a:cs typeface="Impact" charset="0"/>
              </a:rPr>
              <a:t>Apathy</a:t>
            </a:r>
            <a:r>
              <a:rPr lang="en-US" sz="3600" dirty="0" smtClean="0"/>
              <a:t>?</a:t>
            </a:r>
          </a:p>
          <a:p>
            <a:pPr lvl="1"/>
            <a:r>
              <a:rPr lang="en-US" sz="3200" dirty="0" smtClean="0"/>
              <a:t>-Causes</a:t>
            </a:r>
          </a:p>
          <a:p>
            <a:pPr lvl="1"/>
            <a:r>
              <a:rPr lang="en-US" sz="3200" dirty="0" smtClean="0"/>
              <a:t>-Impact</a:t>
            </a:r>
          </a:p>
          <a:p>
            <a:pPr lvl="1"/>
            <a:r>
              <a:rPr lang="en-US" sz="3200" dirty="0" smtClean="0"/>
              <a:t>-Solutions</a:t>
            </a:r>
          </a:p>
          <a:p>
            <a:pPr lvl="1"/>
            <a:endParaRPr lang="en-US" dirty="0"/>
          </a:p>
          <a:p>
            <a:pPr lvl="1"/>
            <a:endParaRPr lang="en-US" dirty="0" smtClean="0"/>
          </a:p>
          <a:p>
            <a:pPr lvl="1"/>
            <a:endParaRPr lang="en-US" dirty="0"/>
          </a:p>
        </p:txBody>
      </p:sp>
      <p:sp>
        <p:nvSpPr>
          <p:cNvPr id="4" name="TextBox 3"/>
          <p:cNvSpPr txBox="1"/>
          <p:nvPr/>
        </p:nvSpPr>
        <p:spPr>
          <a:xfrm rot="20602972">
            <a:off x="6029988" y="3109350"/>
            <a:ext cx="5735792" cy="2677656"/>
          </a:xfrm>
          <a:prstGeom prst="rect">
            <a:avLst/>
          </a:prstGeom>
          <a:gradFill>
            <a:gsLst>
              <a:gs pos="0">
                <a:schemeClr val="accent1">
                  <a:lumMod val="5000"/>
                  <a:lumOff val="95000"/>
                </a:schemeClr>
              </a:gs>
              <a:gs pos="32000">
                <a:schemeClr val="accent1">
                  <a:lumMod val="45000"/>
                  <a:lumOff val="55000"/>
                  <a:alpha val="29000"/>
                </a:schemeClr>
              </a:gs>
              <a:gs pos="64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en-US" sz="2400" dirty="0" smtClean="0"/>
              <a:t>Apathy- </a:t>
            </a:r>
            <a:r>
              <a:rPr lang="en-US" sz="2400" dirty="0" err="1" smtClean="0"/>
              <a:t>apəTHē</a:t>
            </a:r>
            <a:r>
              <a:rPr lang="en-US" sz="2400" dirty="0" smtClean="0"/>
              <a:t> or </a:t>
            </a:r>
            <a:r>
              <a:rPr lang="en-US" sz="2400" dirty="0" err="1" smtClean="0"/>
              <a:t>Ap</a:t>
            </a:r>
            <a:r>
              <a:rPr lang="en-US" sz="2400" dirty="0" smtClean="0"/>
              <a:t> Ah </a:t>
            </a:r>
            <a:r>
              <a:rPr lang="en-US" sz="2400" dirty="0" err="1" smtClean="0"/>
              <a:t>Thi</a:t>
            </a:r>
            <a:endParaRPr lang="en-US" sz="2400" dirty="0" smtClean="0"/>
          </a:p>
          <a:p>
            <a:r>
              <a:rPr lang="en-US" sz="2400" i="1" dirty="0" smtClean="0"/>
              <a:t>Lack of interest, </a:t>
            </a:r>
            <a:r>
              <a:rPr lang="en-US" sz="2400" i="1" dirty="0" err="1" smtClean="0"/>
              <a:t>enthusiam</a:t>
            </a:r>
            <a:r>
              <a:rPr lang="en-US" sz="2400" i="1" dirty="0" smtClean="0"/>
              <a:t>, or concern</a:t>
            </a:r>
          </a:p>
          <a:p>
            <a:r>
              <a:rPr lang="en-US" sz="2400" dirty="0" smtClean="0"/>
              <a:t>From 17</a:t>
            </a:r>
            <a:r>
              <a:rPr lang="en-US" sz="2400" baseline="30000" dirty="0" smtClean="0"/>
              <a:t>th</a:t>
            </a:r>
            <a:r>
              <a:rPr lang="en-US" sz="2400" dirty="0" smtClean="0"/>
              <a:t> Century French </a:t>
            </a:r>
            <a:r>
              <a:rPr lang="en-US" sz="2400" i="1" dirty="0" err="1" smtClean="0"/>
              <a:t>apathie</a:t>
            </a:r>
            <a:r>
              <a:rPr lang="en-US" sz="2400" dirty="0" smtClean="0"/>
              <a:t> via Latin from Greek </a:t>
            </a:r>
            <a:r>
              <a:rPr lang="en-US" sz="2400" i="1" dirty="0" err="1" smtClean="0"/>
              <a:t>apatheia</a:t>
            </a:r>
            <a:r>
              <a:rPr lang="en-US" sz="2400" dirty="0" smtClean="0"/>
              <a:t>. </a:t>
            </a:r>
            <a:r>
              <a:rPr lang="en-US" sz="2400" i="1" dirty="0" err="1" smtClean="0"/>
              <a:t>Apathes</a:t>
            </a:r>
            <a:r>
              <a:rPr lang="en-US" sz="2400" dirty="0" smtClean="0"/>
              <a:t>-without feeling= </a:t>
            </a:r>
            <a:r>
              <a:rPr lang="en-US" sz="2400" i="1" dirty="0" smtClean="0"/>
              <a:t>a </a:t>
            </a:r>
            <a:r>
              <a:rPr lang="en-US" sz="2400" dirty="0" smtClean="0"/>
              <a:t>‘without’ </a:t>
            </a:r>
            <a:r>
              <a:rPr lang="en-US" sz="2400" i="1" dirty="0" smtClean="0"/>
              <a:t>pathos ‘suffering’</a:t>
            </a:r>
            <a:endParaRPr lang="en-US" sz="2400"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9491" y="4758192"/>
            <a:ext cx="2868877" cy="1793048"/>
          </a:xfrm>
          <a:prstGeom prst="rect">
            <a:avLst/>
          </a:prstGeom>
        </p:spPr>
      </p:pic>
    </p:spTree>
    <p:extLst>
      <p:ext uri="{BB962C8B-B14F-4D97-AF65-F5344CB8AC3E}">
        <p14:creationId xmlns:p14="http://schemas.microsoft.com/office/powerpoint/2010/main" val="17938989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Causes</a:t>
            </a:r>
            <a:endParaRPr lang="en-US" dirty="0"/>
          </a:p>
        </p:txBody>
      </p:sp>
      <p:sp>
        <p:nvSpPr>
          <p:cNvPr id="3" name="Content Placeholder 2"/>
          <p:cNvSpPr>
            <a:spLocks noGrp="1"/>
          </p:cNvSpPr>
          <p:nvPr>
            <p:ph idx="1"/>
          </p:nvPr>
        </p:nvSpPr>
        <p:spPr/>
        <p:txBody>
          <a:bodyPr/>
          <a:lstStyle/>
          <a:p>
            <a:r>
              <a:rPr lang="en-US" sz="2400" dirty="0" smtClean="0"/>
              <a:t>How are people coming to NA now?</a:t>
            </a:r>
          </a:p>
          <a:p>
            <a:r>
              <a:rPr lang="en-US" sz="2400" dirty="0" smtClean="0"/>
              <a:t>How do we ‘teach’ Fellowship </a:t>
            </a:r>
            <a:r>
              <a:rPr lang="en-US" sz="2400" i="1" dirty="0" smtClean="0"/>
              <a:t>mindset, </a:t>
            </a:r>
            <a:r>
              <a:rPr lang="en-US" sz="2400" dirty="0" smtClean="0"/>
              <a:t>CAN it be taught?</a:t>
            </a:r>
          </a:p>
          <a:p>
            <a:r>
              <a:rPr lang="en-US" sz="2400" dirty="0" smtClean="0"/>
              <a:t>Is it the newest generation coming in or previous generations fatiguing?</a:t>
            </a:r>
          </a:p>
          <a:p>
            <a:r>
              <a:rPr lang="en-US" sz="2400" dirty="0" smtClean="0"/>
              <a:t>Other factors influencing? Conventions/Events?</a:t>
            </a:r>
          </a:p>
          <a:p>
            <a:endParaRPr lang="en-US" dirty="0"/>
          </a:p>
        </p:txBody>
      </p:sp>
    </p:spTree>
    <p:extLst>
      <p:ext uri="{BB962C8B-B14F-4D97-AF65-F5344CB8AC3E}">
        <p14:creationId xmlns:p14="http://schemas.microsoft.com/office/powerpoint/2010/main" val="13598814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7200" dirty="0" smtClean="0">
                <a:latin typeface="Impact" charset="0"/>
                <a:ea typeface="Impact" charset="0"/>
                <a:cs typeface="Impact" charset="0"/>
              </a:rPr>
              <a:t>Impact</a:t>
            </a:r>
            <a:endParaRPr lang="en-US" sz="7200" dirty="0">
              <a:latin typeface="Impact" charset="0"/>
              <a:ea typeface="Impact" charset="0"/>
              <a:cs typeface="Impact" charset="0"/>
            </a:endParaRPr>
          </a:p>
        </p:txBody>
      </p:sp>
      <p:sp>
        <p:nvSpPr>
          <p:cNvPr id="3" name="Content Placeholder 2"/>
          <p:cNvSpPr>
            <a:spLocks noGrp="1"/>
          </p:cNvSpPr>
          <p:nvPr>
            <p:ph idx="1"/>
          </p:nvPr>
        </p:nvSpPr>
        <p:spPr/>
        <p:txBody>
          <a:bodyPr>
            <a:normAutofit/>
          </a:bodyPr>
          <a:lstStyle/>
          <a:p>
            <a:r>
              <a:rPr lang="en-US" sz="2400" dirty="0" smtClean="0"/>
              <a:t>What effect is Apathy having on our Fellowship?</a:t>
            </a:r>
          </a:p>
          <a:p>
            <a:r>
              <a:rPr lang="en-US" sz="2400" dirty="0" smtClean="0"/>
              <a:t>-Services, Home Group, Area, Sub-Committees, Areas, Regions</a:t>
            </a:r>
          </a:p>
          <a:p>
            <a:r>
              <a:rPr lang="en-US" sz="2400" dirty="0" smtClean="0"/>
              <a:t>Twelve Step Calls</a:t>
            </a:r>
          </a:p>
          <a:p>
            <a:r>
              <a:rPr lang="en-US" sz="2400" dirty="0" smtClean="0"/>
              <a:t>IS the light dimming at the end of the tunnel or is our old way of thinking dying?</a:t>
            </a:r>
          </a:p>
          <a:p>
            <a:r>
              <a:rPr lang="en-US" sz="2400" dirty="0" smtClean="0"/>
              <a:t>Reboot or Rethink</a:t>
            </a:r>
            <a:r>
              <a:rPr lang="en-US" sz="2400" dirty="0" smtClean="0"/>
              <a:t>?</a:t>
            </a:r>
          </a:p>
          <a:p>
            <a:r>
              <a:rPr lang="en-US" sz="2400" dirty="0" smtClean="0"/>
              <a:t>Anti-NAWS Movement resources</a:t>
            </a:r>
            <a:r>
              <a:rPr lang="mr-IN" sz="2400" dirty="0" smtClean="0"/>
              <a:t>…</a:t>
            </a:r>
            <a:r>
              <a:rPr lang="en-US" sz="2400" dirty="0" smtClean="0"/>
              <a:t>really.</a:t>
            </a:r>
            <a:endParaRPr lang="en-US" sz="2400" dirty="0"/>
          </a:p>
        </p:txBody>
      </p:sp>
    </p:spTree>
    <p:extLst>
      <p:ext uri="{BB962C8B-B14F-4D97-AF65-F5344CB8AC3E}">
        <p14:creationId xmlns:p14="http://schemas.microsoft.com/office/powerpoint/2010/main" val="1909210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dirty="0" smtClean="0">
                <a:latin typeface="Engravers MT" charset="0"/>
                <a:ea typeface="Engravers MT" charset="0"/>
                <a:cs typeface="Engravers MT" charset="0"/>
              </a:rPr>
              <a:t>Resources</a:t>
            </a:r>
            <a:endParaRPr lang="en-US" sz="6600" dirty="0">
              <a:latin typeface="Engravers MT" charset="0"/>
              <a:ea typeface="Engravers MT" charset="0"/>
              <a:cs typeface="Engravers MT" charset="0"/>
            </a:endParaRPr>
          </a:p>
        </p:txBody>
      </p:sp>
      <p:sp>
        <p:nvSpPr>
          <p:cNvPr id="3" name="Content Placeholder 2"/>
          <p:cNvSpPr>
            <a:spLocks noGrp="1"/>
          </p:cNvSpPr>
          <p:nvPr>
            <p:ph idx="1"/>
          </p:nvPr>
        </p:nvSpPr>
        <p:spPr>
          <a:xfrm>
            <a:off x="371959" y="1905000"/>
            <a:ext cx="9303853" cy="3777622"/>
          </a:xfrm>
        </p:spPr>
        <p:txBody>
          <a:bodyPr>
            <a:normAutofit lnSpcReduction="10000"/>
          </a:bodyPr>
          <a:lstStyle/>
          <a:p>
            <a:r>
              <a:rPr lang="en-US" sz="3600" dirty="0" smtClean="0"/>
              <a:t>The ‘Spirit’ of Rotation</a:t>
            </a:r>
          </a:p>
          <a:p>
            <a:r>
              <a:rPr lang="en-US" sz="3600" dirty="0" smtClean="0"/>
              <a:t>Out to pasture? </a:t>
            </a:r>
          </a:p>
          <a:p>
            <a:r>
              <a:rPr lang="en-US" sz="3600" dirty="0" smtClean="0"/>
              <a:t>WSC </a:t>
            </a:r>
            <a:r>
              <a:rPr lang="en-US" sz="3600" dirty="0" smtClean="0"/>
              <a:t>HRP </a:t>
            </a:r>
          </a:p>
          <a:p>
            <a:r>
              <a:rPr lang="en-US" sz="3600" dirty="0"/>
              <a:t>W</a:t>
            </a:r>
            <a:r>
              <a:rPr lang="en-US" sz="3600" dirty="0" smtClean="0"/>
              <a:t>hy </a:t>
            </a:r>
            <a:r>
              <a:rPr lang="en-US" sz="3600" dirty="0" smtClean="0"/>
              <a:t>only at the Bottom?</a:t>
            </a:r>
          </a:p>
          <a:p>
            <a:r>
              <a:rPr lang="en-US" sz="3600" dirty="0" smtClean="0"/>
              <a:t>Shoveling sand against the tide?</a:t>
            </a:r>
          </a:p>
          <a:p>
            <a:r>
              <a:rPr lang="en-US" sz="3600" dirty="0" smtClean="0"/>
              <a:t>By Addicts, About Addicts, For Addicts</a:t>
            </a:r>
            <a:endParaRPr lang="en-US" sz="36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2064" y="1905000"/>
            <a:ext cx="4311904" cy="2425446"/>
          </a:xfrm>
          <a:prstGeom prst="rect">
            <a:avLst/>
          </a:prstGeom>
        </p:spPr>
      </p:pic>
    </p:spTree>
    <p:extLst>
      <p:ext uri="{BB962C8B-B14F-4D97-AF65-F5344CB8AC3E}">
        <p14:creationId xmlns:p14="http://schemas.microsoft.com/office/powerpoint/2010/main" val="4965186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smtClean="0">
                <a:latin typeface="American Typewriter" charset="0"/>
                <a:ea typeface="American Typewriter" charset="0"/>
                <a:cs typeface="American Typewriter" charset="0"/>
              </a:rPr>
              <a:t>Spiritually Minded</a:t>
            </a:r>
            <a:endParaRPr lang="en-US" sz="4800" dirty="0">
              <a:latin typeface="American Typewriter" charset="0"/>
              <a:ea typeface="American Typewriter" charset="0"/>
              <a:cs typeface="American Typewriter" charset="0"/>
            </a:endParaRPr>
          </a:p>
        </p:txBody>
      </p:sp>
      <p:sp>
        <p:nvSpPr>
          <p:cNvPr id="3" name="Content Placeholder 2"/>
          <p:cNvSpPr>
            <a:spLocks noGrp="1"/>
          </p:cNvSpPr>
          <p:nvPr>
            <p:ph idx="1"/>
          </p:nvPr>
        </p:nvSpPr>
        <p:spPr>
          <a:xfrm>
            <a:off x="2176272" y="1645920"/>
            <a:ext cx="9328340" cy="4265302"/>
          </a:xfrm>
        </p:spPr>
        <p:txBody>
          <a:bodyPr/>
          <a:lstStyle/>
          <a:p>
            <a:r>
              <a:rPr lang="en-US" sz="2400" b="1" dirty="0" smtClean="0">
                <a:solidFill>
                  <a:schemeClr val="bg1"/>
                </a:solidFill>
              </a:rPr>
              <a:t>‘</a:t>
            </a:r>
            <a:r>
              <a:rPr lang="en-US" sz="3200" b="1" i="1" dirty="0" smtClean="0">
                <a:solidFill>
                  <a:schemeClr val="bg1"/>
                </a:solidFill>
              </a:rPr>
              <a:t>The Spiritual Part of Our disease is our total Self Centeredness</a:t>
            </a:r>
            <a:r>
              <a:rPr lang="en-US" sz="3200" b="1" dirty="0" smtClean="0">
                <a:solidFill>
                  <a:schemeClr val="bg1"/>
                </a:solidFill>
              </a:rPr>
              <a:t>’.  (</a:t>
            </a:r>
            <a:r>
              <a:rPr lang="en-US" sz="3200" b="1" i="1" dirty="0" smtClean="0">
                <a:solidFill>
                  <a:schemeClr val="bg1"/>
                </a:solidFill>
              </a:rPr>
              <a:t>Basic Text</a:t>
            </a:r>
            <a:r>
              <a:rPr lang="en-US" sz="3200" b="1" dirty="0" smtClean="0">
                <a:solidFill>
                  <a:schemeClr val="bg1"/>
                </a:solidFill>
              </a:rPr>
              <a:t>, </a:t>
            </a:r>
            <a:r>
              <a:rPr lang="en-US" sz="3200" b="1" dirty="0" err="1" smtClean="0">
                <a:solidFill>
                  <a:schemeClr val="bg1"/>
                </a:solidFill>
              </a:rPr>
              <a:t>Pg</a:t>
            </a:r>
            <a:r>
              <a:rPr lang="en-US" sz="3200" b="1" dirty="0" smtClean="0">
                <a:solidFill>
                  <a:schemeClr val="bg1"/>
                </a:solidFill>
              </a:rPr>
              <a:t> 20)</a:t>
            </a:r>
          </a:p>
          <a:p>
            <a:r>
              <a:rPr lang="en-US" sz="3200" b="1" dirty="0" smtClean="0">
                <a:solidFill>
                  <a:schemeClr val="bg1"/>
                </a:solidFill>
              </a:rPr>
              <a:t>Are we fighting ‘Gods Will’, should we let it fall apart and build what evolves from the rubble?</a:t>
            </a:r>
          </a:p>
          <a:p>
            <a:r>
              <a:rPr lang="en-US" sz="3200" b="1" dirty="0" smtClean="0">
                <a:solidFill>
                  <a:schemeClr val="bg1"/>
                </a:solidFill>
              </a:rPr>
              <a:t>Does our internal structure serve the needs of the Fellowship or are we forcing an old system onto the next Generation?</a:t>
            </a:r>
          </a:p>
          <a:p>
            <a:endParaRPr lang="en-US" sz="2000" dirty="0"/>
          </a:p>
        </p:txBody>
      </p:sp>
    </p:spTree>
    <p:extLst>
      <p:ext uri="{BB962C8B-B14F-4D97-AF65-F5344CB8AC3E}">
        <p14:creationId xmlns:p14="http://schemas.microsoft.com/office/powerpoint/2010/main" val="1799408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6632" y="329184"/>
            <a:ext cx="2944368" cy="1280160"/>
          </a:xfrm>
          <a:gradFill>
            <a:gsLst>
              <a:gs pos="0">
                <a:schemeClr val="bg2">
                  <a:tint val="90000"/>
                  <a:satMod val="92000"/>
                  <a:lumMod val="120000"/>
                  <a:alpha val="39000"/>
                </a:schemeClr>
              </a:gs>
              <a:gs pos="100000">
                <a:schemeClr val="bg2">
                  <a:shade val="98000"/>
                  <a:satMod val="120000"/>
                  <a:lumMod val="98000"/>
                  <a:alpha val="55000"/>
                </a:schemeClr>
              </a:gs>
            </a:gsLst>
            <a:path path="circle">
              <a:fillToRect l="50000" t="50000" r="100000" b="100000"/>
            </a:path>
          </a:gradFill>
        </p:spPr>
        <p:txBody>
          <a:bodyPr>
            <a:normAutofit fontScale="90000"/>
          </a:bodyPr>
          <a:lstStyle/>
          <a:p>
            <a:pPr algn="ctr"/>
            <a:r>
              <a:rPr lang="en-US" sz="8900" dirty="0" smtClean="0">
                <a:latin typeface="Playbill" charset="0"/>
                <a:ea typeface="Playbill" charset="0"/>
                <a:cs typeface="Playbill" charset="0"/>
              </a:rPr>
              <a:t>Perspective</a:t>
            </a:r>
            <a:endParaRPr lang="en-US" sz="6600" dirty="0">
              <a:latin typeface="Playbill" charset="0"/>
              <a:ea typeface="Playbill" charset="0"/>
              <a:cs typeface="Playbill" charset="0"/>
            </a:endParaRPr>
          </a:p>
        </p:txBody>
      </p:sp>
      <p:sp>
        <p:nvSpPr>
          <p:cNvPr id="3" name="Content Placeholder 2"/>
          <p:cNvSpPr>
            <a:spLocks noGrp="1"/>
          </p:cNvSpPr>
          <p:nvPr>
            <p:ph idx="1"/>
          </p:nvPr>
        </p:nvSpPr>
        <p:spPr>
          <a:xfrm>
            <a:off x="1938528" y="1609344"/>
            <a:ext cx="9180576" cy="4462272"/>
          </a:xfrm>
          <a:gradFill>
            <a:gsLst>
              <a:gs pos="0">
                <a:schemeClr val="bg2">
                  <a:tint val="90000"/>
                  <a:satMod val="92000"/>
                  <a:lumMod val="120000"/>
                </a:schemeClr>
              </a:gs>
              <a:gs pos="100000">
                <a:schemeClr val="bg2">
                  <a:shade val="98000"/>
                  <a:satMod val="120000"/>
                  <a:lumMod val="98000"/>
                  <a:alpha val="55000"/>
                </a:schemeClr>
              </a:gs>
            </a:gsLst>
            <a:path path="circle">
              <a:fillToRect l="50000" t="50000" r="100000" b="100000"/>
            </a:path>
          </a:gradFill>
        </p:spPr>
        <p:txBody>
          <a:bodyPr/>
          <a:lstStyle/>
          <a:p>
            <a:r>
              <a:rPr lang="en-US" dirty="0" smtClean="0">
                <a:solidFill>
                  <a:schemeClr val="tx1"/>
                </a:solidFill>
              </a:rPr>
              <a:t>70%-80% of AA’s budget still comes from 7</a:t>
            </a:r>
            <a:r>
              <a:rPr lang="en-US" baseline="30000" dirty="0" smtClean="0">
                <a:solidFill>
                  <a:schemeClr val="tx1"/>
                </a:solidFill>
              </a:rPr>
              <a:t>th</a:t>
            </a:r>
            <a:r>
              <a:rPr lang="en-US" dirty="0" smtClean="0">
                <a:solidFill>
                  <a:schemeClr val="tx1"/>
                </a:solidFill>
              </a:rPr>
              <a:t> Tradition Donation</a:t>
            </a:r>
          </a:p>
          <a:p>
            <a:r>
              <a:rPr lang="en-US" dirty="0" smtClean="0">
                <a:solidFill>
                  <a:schemeClr val="tx1"/>
                </a:solidFill>
              </a:rPr>
              <a:t>Their ‘Big Book’ is still $8.</a:t>
            </a:r>
          </a:p>
          <a:p>
            <a:r>
              <a:rPr lang="en-US" dirty="0" smtClean="0">
                <a:solidFill>
                  <a:schemeClr val="tx1"/>
                </a:solidFill>
              </a:rPr>
              <a:t>They are promoting a concept of ‘Inspired Leadership’ within their services.</a:t>
            </a:r>
          </a:p>
          <a:p>
            <a:r>
              <a:rPr lang="en-US" dirty="0" smtClean="0">
                <a:solidFill>
                  <a:schemeClr val="tx1"/>
                </a:solidFill>
              </a:rPr>
              <a:t>Meetings vs Groups</a:t>
            </a:r>
          </a:p>
          <a:p>
            <a:r>
              <a:rPr lang="en-US" dirty="0" smtClean="0">
                <a:solidFill>
                  <a:schemeClr val="tx1"/>
                </a:solidFill>
              </a:rPr>
              <a:t>Comparatively their structure has more candidates the closer to the center of their structure they get, Local, District, Area, World.</a:t>
            </a:r>
          </a:p>
          <a:p>
            <a:r>
              <a:rPr lang="en-US" dirty="0" smtClean="0">
                <a:solidFill>
                  <a:schemeClr val="tx1"/>
                </a:solidFill>
              </a:rPr>
              <a:t>Average 7</a:t>
            </a:r>
            <a:r>
              <a:rPr lang="en-US" baseline="30000" dirty="0" smtClean="0">
                <a:solidFill>
                  <a:schemeClr val="tx1"/>
                </a:solidFill>
              </a:rPr>
              <a:t>th</a:t>
            </a:r>
            <a:r>
              <a:rPr lang="en-US" dirty="0" smtClean="0">
                <a:solidFill>
                  <a:schemeClr val="tx1"/>
                </a:solidFill>
              </a:rPr>
              <a:t> tradition per group member is $5.25</a:t>
            </a:r>
          </a:p>
          <a:p>
            <a:r>
              <a:rPr lang="en-US" dirty="0" smtClean="0">
                <a:solidFill>
                  <a:schemeClr val="tx1"/>
                </a:solidFill>
              </a:rPr>
              <a:t>The ‘Groups’ responsibility to maintain a culture of recovery.</a:t>
            </a:r>
          </a:p>
          <a:p>
            <a:r>
              <a:rPr lang="en-US" dirty="0" smtClean="0">
                <a:solidFill>
                  <a:schemeClr val="tx1"/>
                </a:solidFill>
              </a:rPr>
              <a:t>Localized events, Chili </a:t>
            </a:r>
            <a:r>
              <a:rPr lang="en-US" dirty="0" err="1" smtClean="0">
                <a:solidFill>
                  <a:schemeClr val="tx1"/>
                </a:solidFill>
              </a:rPr>
              <a:t>Cookoff</a:t>
            </a:r>
            <a:r>
              <a:rPr lang="en-US" dirty="0" smtClean="0">
                <a:solidFill>
                  <a:schemeClr val="tx1"/>
                </a:solidFill>
              </a:rPr>
              <a:t>, Eating Events, </a:t>
            </a:r>
            <a:r>
              <a:rPr lang="en-US" dirty="0" err="1" smtClean="0">
                <a:solidFill>
                  <a:schemeClr val="tx1"/>
                </a:solidFill>
              </a:rPr>
              <a:t>etc</a:t>
            </a:r>
            <a:r>
              <a:rPr lang="en-US" dirty="0" smtClean="0">
                <a:solidFill>
                  <a:schemeClr val="tx1"/>
                </a:solidFill>
              </a:rPr>
              <a:t>  LESS CONVENTIONS</a:t>
            </a:r>
          </a:p>
          <a:p>
            <a:r>
              <a:rPr lang="en-US" dirty="0" smtClean="0">
                <a:solidFill>
                  <a:schemeClr val="tx1"/>
                </a:solidFill>
              </a:rPr>
              <a:t>Conventions are a part of the Services, a Sub-Committee, not stand alone.</a:t>
            </a:r>
            <a:endParaRPr lang="en-US" dirty="0">
              <a:solidFill>
                <a:schemeClr val="tx1"/>
              </a:solidFill>
            </a:endParaRPr>
          </a:p>
        </p:txBody>
      </p:sp>
    </p:spTree>
    <p:extLst>
      <p:ext uri="{BB962C8B-B14F-4D97-AF65-F5344CB8AC3E}">
        <p14:creationId xmlns:p14="http://schemas.microsoft.com/office/powerpoint/2010/main" val="1925761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7200" dirty="0" smtClean="0">
                <a:latin typeface="Segoe Print" charset="0"/>
                <a:ea typeface="Segoe Print" charset="0"/>
                <a:cs typeface="Segoe Print" charset="0"/>
              </a:rPr>
              <a:t>Solutions</a:t>
            </a:r>
            <a:endParaRPr lang="en-US" sz="7200" dirty="0">
              <a:latin typeface="Segoe Print" charset="0"/>
              <a:ea typeface="Segoe Print" charset="0"/>
              <a:cs typeface="Segoe Print" charset="0"/>
            </a:endParaRPr>
          </a:p>
        </p:txBody>
      </p:sp>
      <p:sp>
        <p:nvSpPr>
          <p:cNvPr id="3" name="Content Placeholder 2"/>
          <p:cNvSpPr>
            <a:spLocks noGrp="1"/>
          </p:cNvSpPr>
          <p:nvPr>
            <p:ph idx="1"/>
          </p:nvPr>
        </p:nvSpPr>
        <p:spPr>
          <a:xfrm>
            <a:off x="1515652" y="1717548"/>
            <a:ext cx="9988960" cy="3777622"/>
          </a:xfrm>
        </p:spPr>
        <p:txBody>
          <a:bodyPr>
            <a:normAutofit/>
          </a:bodyPr>
          <a:lstStyle/>
          <a:p>
            <a:r>
              <a:rPr lang="en-US" sz="2800" dirty="0" smtClean="0"/>
              <a:t>Apathy-Where </a:t>
            </a:r>
            <a:r>
              <a:rPr lang="en-US" sz="2800" dirty="0"/>
              <a:t>it comes from-What It </a:t>
            </a:r>
            <a:r>
              <a:rPr lang="en-US" sz="2800" b="1" dirty="0" smtClean="0"/>
              <a:t>Assumes</a:t>
            </a:r>
            <a:endParaRPr lang="en-US" sz="3200" b="1" dirty="0" smtClean="0"/>
          </a:p>
          <a:p>
            <a:r>
              <a:rPr lang="en-US" sz="2400" dirty="0" smtClean="0"/>
              <a:t>More from Problem-to-Solution</a:t>
            </a:r>
          </a:p>
          <a:p>
            <a:r>
              <a:rPr lang="en-US" sz="2400" dirty="0" smtClean="0"/>
              <a:t>Causes into Solutions (Events a CURE???) Top Down Training more efficient that Bottom Up</a:t>
            </a:r>
          </a:p>
          <a:p>
            <a:r>
              <a:rPr lang="en-US" sz="2400" dirty="0" smtClean="0"/>
              <a:t>Constant Contact With The Issue, No plateaus.</a:t>
            </a:r>
          </a:p>
          <a:p>
            <a:r>
              <a:rPr lang="en-US" sz="2400" dirty="0" smtClean="0"/>
              <a:t>History, not lecturing</a:t>
            </a:r>
            <a:r>
              <a:rPr lang="is-IS" sz="2400" dirty="0" smtClean="0"/>
              <a:t>…how we got here, the good times</a:t>
            </a:r>
          </a:p>
          <a:p>
            <a:r>
              <a:rPr lang="is-IS" sz="2400" dirty="0" smtClean="0"/>
              <a:t>Keep our eyes on the goal, the still suffering addict</a:t>
            </a:r>
            <a:endParaRPr lang="en-US" sz="2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681" y="5591182"/>
            <a:ext cx="3204055" cy="100126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29736" y="5591182"/>
            <a:ext cx="1132036" cy="109728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61772" y="5687194"/>
            <a:ext cx="2423160" cy="905256"/>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30610" y="5574164"/>
            <a:ext cx="2508232" cy="1035304"/>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00763" y="5574806"/>
            <a:ext cx="2060009" cy="1017644"/>
          </a:xfrm>
          <a:prstGeom prst="rect">
            <a:avLst/>
          </a:prstGeom>
        </p:spPr>
      </p:pic>
    </p:spTree>
    <p:extLst>
      <p:ext uri="{BB962C8B-B14F-4D97-AF65-F5344CB8AC3E}">
        <p14:creationId xmlns:p14="http://schemas.microsoft.com/office/powerpoint/2010/main" val="13111400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latin typeface="Chalkduster" charset="0"/>
                <a:ea typeface="Chalkduster" charset="0"/>
                <a:cs typeface="Chalkduster" charset="0"/>
              </a:rPr>
              <a:t>Our Resources Responsibly</a:t>
            </a:r>
            <a:endParaRPr lang="en-US" sz="4400" dirty="0">
              <a:latin typeface="Chalkduster" charset="0"/>
              <a:ea typeface="Chalkduster" charset="0"/>
              <a:cs typeface="Chalkduster" charset="0"/>
            </a:endParaRPr>
          </a:p>
        </p:txBody>
      </p:sp>
      <p:sp>
        <p:nvSpPr>
          <p:cNvPr id="3" name="Content Placeholder 2"/>
          <p:cNvSpPr>
            <a:spLocks noGrp="1"/>
          </p:cNvSpPr>
          <p:nvPr>
            <p:ph idx="1"/>
          </p:nvPr>
        </p:nvSpPr>
        <p:spPr>
          <a:xfrm>
            <a:off x="566928" y="1463040"/>
            <a:ext cx="10937684" cy="4448182"/>
          </a:xfrm>
        </p:spPr>
        <p:txBody>
          <a:bodyPr/>
          <a:lstStyle/>
          <a:p>
            <a:r>
              <a:rPr lang="en-US" sz="2800" dirty="0" smtClean="0"/>
              <a:t>History of the </a:t>
            </a:r>
            <a:r>
              <a:rPr lang="en-US" sz="2800" i="1" dirty="0" smtClean="0"/>
              <a:t>Human Resource Pool </a:t>
            </a:r>
            <a:r>
              <a:rPr lang="en-US" sz="2800" dirty="0" smtClean="0"/>
              <a:t>at WSC (Why we needed it)</a:t>
            </a:r>
          </a:p>
          <a:p>
            <a:r>
              <a:rPr lang="en-US" sz="2800" dirty="0" smtClean="0"/>
              <a:t>Identify what rotation is? (Spirit of Law vs Letter of Law) (Policy vs Guidelines) </a:t>
            </a:r>
            <a:r>
              <a:rPr lang="en-US" sz="2800" i="1" dirty="0" smtClean="0"/>
              <a:t>Don’t Want To Tie God’s Hands</a:t>
            </a:r>
          </a:p>
          <a:p>
            <a:r>
              <a:rPr lang="en-US" sz="2800" b="1" dirty="0" smtClean="0"/>
              <a:t>Attraction</a:t>
            </a:r>
            <a:r>
              <a:rPr lang="en-US" sz="2800" dirty="0" smtClean="0"/>
              <a:t> vs </a:t>
            </a:r>
            <a:r>
              <a:rPr lang="en-US" sz="2800" dirty="0" smtClean="0"/>
              <a:t>Promotion, IS </a:t>
            </a:r>
            <a:r>
              <a:rPr lang="en-US" sz="2800" i="1" dirty="0" smtClean="0"/>
              <a:t>PROMOTION </a:t>
            </a:r>
            <a:r>
              <a:rPr lang="en-US" sz="2800" dirty="0" smtClean="0"/>
              <a:t>OK??</a:t>
            </a:r>
            <a:endParaRPr lang="en-US" sz="2800" dirty="0" smtClean="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659206">
            <a:off x="7591725" y="3740301"/>
            <a:ext cx="4195668" cy="24892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7331" y="4463002"/>
            <a:ext cx="2116878" cy="210747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5955" y="4511001"/>
            <a:ext cx="4151376" cy="1819686"/>
          </a:xfrm>
          <a:prstGeom prst="rect">
            <a:avLst/>
          </a:prstGeom>
        </p:spPr>
      </p:pic>
    </p:spTree>
    <p:extLst>
      <p:ext uri="{BB962C8B-B14F-4D97-AF65-F5344CB8AC3E}">
        <p14:creationId xmlns:p14="http://schemas.microsoft.com/office/powerpoint/2010/main" val="452367758"/>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21076</TotalTime>
  <Words>1110</Words>
  <Application>Microsoft Macintosh PowerPoint</Application>
  <PresentationFormat>Widescreen</PresentationFormat>
  <Paragraphs>89</Paragraphs>
  <Slides>10</Slides>
  <Notes>8</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10</vt:i4>
      </vt:variant>
    </vt:vector>
  </HeadingPairs>
  <TitlesOfParts>
    <vt:vector size="24" baseType="lpstr">
      <vt:lpstr>Adobe Hebrew</vt:lpstr>
      <vt:lpstr>American Typewriter</vt:lpstr>
      <vt:lpstr>Calibri</vt:lpstr>
      <vt:lpstr>Century Gothic</vt:lpstr>
      <vt:lpstr>Chalkduster</vt:lpstr>
      <vt:lpstr>Engravers MT</vt:lpstr>
      <vt:lpstr>Impact</vt:lpstr>
      <vt:lpstr>Mangal</vt:lpstr>
      <vt:lpstr>Marker Felt Thin</vt:lpstr>
      <vt:lpstr>Playbill</vt:lpstr>
      <vt:lpstr>Segoe Print</vt:lpstr>
      <vt:lpstr>Wingdings 3</vt:lpstr>
      <vt:lpstr>Arial</vt:lpstr>
      <vt:lpstr>Wisp</vt:lpstr>
      <vt:lpstr>Overcoming  APATHY By  Using Our Resources</vt:lpstr>
      <vt:lpstr>Identifying The Problem What IS Apathy??</vt:lpstr>
      <vt:lpstr>Causes</vt:lpstr>
      <vt:lpstr>Impact</vt:lpstr>
      <vt:lpstr>Resources</vt:lpstr>
      <vt:lpstr>Spiritually Minded</vt:lpstr>
      <vt:lpstr>Perspective</vt:lpstr>
      <vt:lpstr>Solutions</vt:lpstr>
      <vt:lpstr>Our Resources Responsibly</vt:lpstr>
      <vt:lpstr>Conclusions &amp; Moving Forward</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Overcoming  APATHY By  Using Our Resources</dc:title>
  <dc:creator>Microsoft Office User</dc:creator>
  <cp:lastModifiedBy>Microsoft Office User</cp:lastModifiedBy>
  <cp:revision>28</cp:revision>
  <dcterms:created xsi:type="dcterms:W3CDTF">2017-06-24T19:20:47Z</dcterms:created>
  <dcterms:modified xsi:type="dcterms:W3CDTF">2017-10-29T14:26:21Z</dcterms:modified>
</cp:coreProperties>
</file>